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6"/>
  </p:notesMasterIdLst>
  <p:handoutMasterIdLst>
    <p:handoutMasterId r:id="rId27"/>
  </p:handoutMasterIdLst>
  <p:sldIdLst>
    <p:sldId id="256" r:id="rId5"/>
    <p:sldId id="261" r:id="rId6"/>
    <p:sldId id="258" r:id="rId7"/>
    <p:sldId id="262" r:id="rId8"/>
    <p:sldId id="278" r:id="rId9"/>
    <p:sldId id="263" r:id="rId10"/>
    <p:sldId id="264" r:id="rId11"/>
    <p:sldId id="265" r:id="rId12"/>
    <p:sldId id="266" r:id="rId13"/>
    <p:sldId id="268" r:id="rId14"/>
    <p:sldId id="269" r:id="rId15"/>
    <p:sldId id="270" r:id="rId16"/>
    <p:sldId id="272" r:id="rId17"/>
    <p:sldId id="271" r:id="rId18"/>
    <p:sldId id="273" r:id="rId19"/>
    <p:sldId id="277" r:id="rId20"/>
    <p:sldId id="274" r:id="rId21"/>
    <p:sldId id="275" r:id="rId22"/>
    <p:sldId id="276" r:id="rId23"/>
    <p:sldId id="259" r:id="rId24"/>
    <p:sldId id="26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039" autoAdjust="0"/>
  </p:normalViewPr>
  <p:slideViewPr>
    <p:cSldViewPr snapToGrid="0">
      <p:cViewPr varScale="1">
        <p:scale>
          <a:sx n="64" d="100"/>
          <a:sy n="64" d="100"/>
        </p:scale>
        <p:origin x="1426" y="6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pt>
    <dgm:pt modelId="{701D68F5-42F8-47BC-8FED-84C50F595DF0}">
      <dgm:prSet phldrT="[Text]"/>
      <dgm:spPr/>
      <dgm:t>
        <a:bodyPr/>
        <a:lstStyle/>
        <a:p>
          <a:r>
            <a:rPr lang="en-US" dirty="0"/>
            <a:t>Recurrent Neural Network (RNN)</a:t>
          </a:r>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r>
            <a:rPr lang="en-US" dirty="0"/>
            <a:t>Transformer </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r>
            <a:rPr lang="en-US" dirty="0" err="1"/>
            <a:t>RetNets</a:t>
          </a:r>
          <a:endParaRPr lang="en-US" dirty="0"/>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custScaleX="157625" custScaleY="15762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twork"/>
        </a:ext>
      </dgm:extLst>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dgm:presLayoutVars>
          <dgm:chMax val="1"/>
          <dgm:chPref val="1"/>
        </dgm:presLayoutVars>
      </dgm:prSet>
      <dgm:spPr/>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custScaleX="157625" custScaleY="15762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atellite"/>
        </a:ext>
      </dgm:extLst>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dgm:presLayoutVars>
          <dgm:chMax val="1"/>
          <dgm:chPref val="1"/>
        </dgm:presLayoutVars>
      </dgm:prSet>
      <dgm:spPr/>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custScaleX="157625" custScaleY="15762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r with solid fill"/>
        </a:ext>
      </dgm:extLst>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dgm:presLayoutVars>
          <dgm:chMax val="1"/>
          <dgm:chPref val="1"/>
        </dgm:presLayoutVars>
      </dgm:prSet>
      <dgm:spPr/>
    </dgm:pt>
  </dgm:ptLst>
  <dgm:cxnLst>
    <dgm:cxn modelId="{1B8CB22C-9648-419B-97E9-4AA6C3555723}" type="presOf" srcId="{701D68F5-42F8-47BC-8FED-84C50F595DF0}" destId="{A99B5DD6-89E9-4537-B415-4205CEB9323A}" srcOrd="0" destOrd="0" presId="urn:microsoft.com/office/officeart/2018/2/layout/IconLabelList"/>
    <dgm:cxn modelId="{C4BA385D-31ED-40EF-A5D6-98DFBA64E71A}" srcId="{7D9C16A6-8C48-4165-8DAF-8C957C12A8FA}" destId="{701D68F5-42F8-47BC-8FED-84C50F595DF0}" srcOrd="0" destOrd="0" parTransId="{9617668C-C38C-4017-8DDF-37855B15D110}" sibTransId="{0C95B389-AC0C-4055-9AA3-38815EFC8B0A}"/>
    <dgm:cxn modelId="{5574CC64-4BF2-43BE-BABC-6DF1E58A4C74}" type="presOf" srcId="{7D9C16A6-8C48-4165-8DAF-8C957C12A8FA}" destId="{8994D886-A75F-411A-A9D7-D31991FF12BD}" srcOrd="0" destOrd="0" presId="urn:microsoft.com/office/officeart/2018/2/layout/IconLabelList"/>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EC5C6E85-C523-4B60-976B-342F12E3A6CB}" type="presOf" srcId="{91A66877-AC1C-46D9-BF2C-6024B638DEA9}" destId="{55120873-6F5C-4053-8EAD-6287A7F1097E}" srcOrd="0" destOrd="0" presId="urn:microsoft.com/office/officeart/2018/2/layout/IconLabelList"/>
    <dgm:cxn modelId="{6E31C6AB-C9E6-448F-A8CC-566A63619D4D}" type="presOf" srcId="{76CC3289-2662-43F0-A3C6-BA04A135F08C}" destId="{133097FC-B1F8-4953-B0AB-E8E73D968D1C}" srcOrd="0" destOrd="0" presId="urn:microsoft.com/office/officeart/2018/2/layout/IconLabelList"/>
    <dgm:cxn modelId="{2AD6E781-3ED2-484E-B438-73386D2C583D}" type="presParOf" srcId="{8994D886-A75F-411A-A9D7-D31991FF12BD}" destId="{E1DBA6D5-BD14-4CD2-A0CC-80F867FEFA81}" srcOrd="0" destOrd="0" presId="urn:microsoft.com/office/officeart/2018/2/layout/IconLabelList"/>
    <dgm:cxn modelId="{10B2B212-528C-471D-ABD0-D66ED992B833}" type="presParOf" srcId="{E1DBA6D5-BD14-4CD2-A0CC-80F867FEFA81}" destId="{19A8DC21-3E65-409D-AD53-DA51BB9198A0}" srcOrd="0" destOrd="0" presId="urn:microsoft.com/office/officeart/2018/2/layout/IconLabelList"/>
    <dgm:cxn modelId="{2A8FB3D0-F98B-4F5A-BACA-4315E38776FB}" type="presParOf" srcId="{E1DBA6D5-BD14-4CD2-A0CC-80F867FEFA81}" destId="{B9F90A48-FF94-4C94-A587-0190406F6FD3}" srcOrd="1" destOrd="0" presId="urn:microsoft.com/office/officeart/2018/2/layout/IconLabelList"/>
    <dgm:cxn modelId="{95FEF629-9884-451C-89B4-41B897ABE3D6}" type="presParOf" srcId="{E1DBA6D5-BD14-4CD2-A0CC-80F867FEFA81}" destId="{A99B5DD6-89E9-4537-B415-4205CEB9323A}" srcOrd="2" destOrd="0" presId="urn:microsoft.com/office/officeart/2018/2/layout/IconLabelList"/>
    <dgm:cxn modelId="{0FE6827F-DE80-4F8A-8E9D-7F88C0F7EF29}" type="presParOf" srcId="{8994D886-A75F-411A-A9D7-D31991FF12BD}" destId="{8B391436-B9B0-45BD-A57F-792D6376D868}" srcOrd="1" destOrd="0" presId="urn:microsoft.com/office/officeart/2018/2/layout/IconLabelList"/>
    <dgm:cxn modelId="{4857BE3A-D518-473D-AC79-7B9BF18B9824}" type="presParOf" srcId="{8994D886-A75F-411A-A9D7-D31991FF12BD}" destId="{95872155-C45D-46D3-874C-D838089A06F8}" srcOrd="2" destOrd="0" presId="urn:microsoft.com/office/officeart/2018/2/layout/IconLabelList"/>
    <dgm:cxn modelId="{B4B325C4-81F2-4B3E-8CBF-4532B0BFA343}" type="presParOf" srcId="{95872155-C45D-46D3-874C-D838089A06F8}" destId="{CE9DF0E8-B0DE-4E1E-9FF4-6006AD8428DB}" srcOrd="0" destOrd="0" presId="urn:microsoft.com/office/officeart/2018/2/layout/IconLabelList"/>
    <dgm:cxn modelId="{0AE6D335-6E55-47E1-BAD8-0368620AB8F6}" type="presParOf" srcId="{95872155-C45D-46D3-874C-D838089A06F8}" destId="{AA0423A1-55B2-45E9-BFE7-3FBE5BDA65ED}" srcOrd="1" destOrd="0" presId="urn:microsoft.com/office/officeart/2018/2/layout/IconLabelList"/>
    <dgm:cxn modelId="{AFEE8CCD-97FE-4EFA-A584-DF6AFDAD2B20}" type="presParOf" srcId="{95872155-C45D-46D3-874C-D838089A06F8}" destId="{55120873-6F5C-4053-8EAD-6287A7F1097E}" srcOrd="2" destOrd="0" presId="urn:microsoft.com/office/officeart/2018/2/layout/IconLabelList"/>
    <dgm:cxn modelId="{26649F18-C204-4047-8300-905486AB3755}" type="presParOf" srcId="{8994D886-A75F-411A-A9D7-D31991FF12BD}" destId="{F679C986-30E4-4F0A-A3A6-CAE528BFED76}" srcOrd="3" destOrd="0" presId="urn:microsoft.com/office/officeart/2018/2/layout/IconLabelList"/>
    <dgm:cxn modelId="{898D629F-DA37-435F-A0B2-0617605D711A}" type="presParOf" srcId="{8994D886-A75F-411A-A9D7-D31991FF12BD}" destId="{2EC2FDE3-8908-45C7-A3FD-EB370213FE69}" srcOrd="4" destOrd="0" presId="urn:microsoft.com/office/officeart/2018/2/layout/IconLabelList"/>
    <dgm:cxn modelId="{2BDADB1C-15B1-4763-9B35-3792147F8F87}" type="presParOf" srcId="{2EC2FDE3-8908-45C7-A3FD-EB370213FE69}" destId="{6DB1FE51-13D0-4A38-AD6E-48D4371A1AF3}" srcOrd="0" destOrd="0" presId="urn:microsoft.com/office/officeart/2018/2/layout/IconLabelList"/>
    <dgm:cxn modelId="{F692F1E6-C6EC-4391-8432-EB6C34194240}" type="presParOf" srcId="{2EC2FDE3-8908-45C7-A3FD-EB370213FE69}" destId="{0928538A-05CC-4A79-BD5D-92F985D1EEE5}" srcOrd="1" destOrd="0" presId="urn:microsoft.com/office/officeart/2018/2/layout/IconLabelList"/>
    <dgm:cxn modelId="{0E6AF6C4-A4E5-4234-9E16-F9F2334264CD}" type="presParOf" srcId="{2EC2FDE3-8908-45C7-A3FD-EB370213FE69}" destId="{133097FC-B1F8-4953-B0AB-E8E73D968D1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dgm:spPr/>
      <dgm:t>
        <a:bodyPr/>
        <a:lstStyle/>
        <a:p>
          <a:pPr>
            <a:lnSpc>
              <a:spcPct val="100000"/>
            </a:lnSpc>
          </a:pPr>
          <a:r>
            <a:rPr lang="en-US" dirty="0"/>
            <a:t>How well does </a:t>
          </a:r>
          <a:r>
            <a:rPr lang="en-US" dirty="0" err="1"/>
            <a:t>RetNet</a:t>
          </a:r>
          <a:r>
            <a:rPr lang="en-US" dirty="0"/>
            <a:t> perform on different data?	</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t>Is it worse than Transformers when compared on a smaller/bigger scale?</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Is </a:t>
          </a:r>
          <a:r>
            <a:rPr lang="en-US" dirty="0" err="1"/>
            <a:t>RetNet</a:t>
          </a:r>
          <a:r>
            <a:rPr lang="en-US" dirty="0"/>
            <a:t> faster and more efficient?</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523237" y="494935"/>
          <a:ext cx="2285995" cy="2285995"/>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9B5DD6-89E9-4537-B415-4205CEB9323A}">
      <dsp:nvSpPr>
        <dsp:cNvPr id="0" name=""/>
        <dsp:cNvSpPr/>
      </dsp:nvSpPr>
      <dsp:spPr>
        <a:xfrm>
          <a:off x="54818" y="274626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dirty="0"/>
            <a:t>Recurrent Neural Network (RNN)</a:t>
          </a:r>
        </a:p>
      </dsp:txBody>
      <dsp:txXfrm>
        <a:off x="54818" y="2746269"/>
        <a:ext cx="3222832" cy="720000"/>
      </dsp:txXfrm>
    </dsp:sp>
    <dsp:sp modelId="{CE9DF0E8-B0DE-4E1E-9FF4-6006AD8428DB}">
      <dsp:nvSpPr>
        <dsp:cNvPr id="0" name=""/>
        <dsp:cNvSpPr/>
      </dsp:nvSpPr>
      <dsp:spPr>
        <a:xfrm>
          <a:off x="4310064" y="494935"/>
          <a:ext cx="2285995" cy="2285995"/>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120873-6F5C-4053-8EAD-6287A7F1097E}">
      <dsp:nvSpPr>
        <dsp:cNvPr id="0" name=""/>
        <dsp:cNvSpPr/>
      </dsp:nvSpPr>
      <dsp:spPr>
        <a:xfrm>
          <a:off x="3841646" y="274626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dirty="0"/>
            <a:t>Transformer </a:t>
          </a:r>
        </a:p>
      </dsp:txBody>
      <dsp:txXfrm>
        <a:off x="3841646" y="2746269"/>
        <a:ext cx="3222832" cy="720000"/>
      </dsp:txXfrm>
    </dsp:sp>
    <dsp:sp modelId="{6DB1FE51-13D0-4A38-AD6E-48D4371A1AF3}">
      <dsp:nvSpPr>
        <dsp:cNvPr id="0" name=""/>
        <dsp:cNvSpPr/>
      </dsp:nvSpPr>
      <dsp:spPr>
        <a:xfrm>
          <a:off x="8096892" y="494935"/>
          <a:ext cx="2285995" cy="228599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3097FC-B1F8-4953-B0AB-E8E73D968D1C}">
      <dsp:nvSpPr>
        <dsp:cNvPr id="0" name=""/>
        <dsp:cNvSpPr/>
      </dsp:nvSpPr>
      <dsp:spPr>
        <a:xfrm>
          <a:off x="7628474" y="274626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dirty="0" err="1"/>
            <a:t>RetNets</a:t>
          </a:r>
          <a:endParaRPr lang="en-US" sz="2700" kern="1200" dirty="0"/>
        </a:p>
      </dsp:txBody>
      <dsp:txXfrm>
        <a:off x="7628474" y="2746269"/>
        <a:ext cx="322283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96568" y="356393"/>
          <a:ext cx="6310391"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50800" rIns="50800" bIns="50800" numCol="1" spcCol="1270" anchor="ctr" anchorCtr="0">
          <a:noAutofit/>
        </a:bodyPr>
        <a:lstStyle/>
        <a:p>
          <a:pPr marL="0" lvl="0" indent="0" algn="l" defTabSz="889000">
            <a:lnSpc>
              <a:spcPct val="100000"/>
            </a:lnSpc>
            <a:spcBef>
              <a:spcPct val="0"/>
            </a:spcBef>
            <a:spcAft>
              <a:spcPct val="35000"/>
            </a:spcAft>
            <a:buNone/>
          </a:pPr>
          <a:r>
            <a:rPr lang="en-US" sz="2000" kern="1200" dirty="0"/>
            <a:t>How well does </a:t>
          </a:r>
          <a:r>
            <a:rPr lang="en-US" sz="2000" kern="1200" dirty="0" err="1"/>
            <a:t>RetNet</a:t>
          </a:r>
          <a:r>
            <a:rPr lang="en-US" sz="2000" kern="1200" dirty="0"/>
            <a:t> perform on different data?	</a:t>
          </a:r>
        </a:p>
      </dsp:txBody>
      <dsp:txXfrm>
        <a:off x="496568" y="356393"/>
        <a:ext cx="6310391" cy="712787"/>
      </dsp:txXfrm>
    </dsp:sp>
    <dsp:sp modelId="{07CB3071-D555-47DA-A36A-69EB91531FD8}">
      <dsp:nvSpPr>
        <dsp:cNvPr id="0" name=""/>
        <dsp:cNvSpPr/>
      </dsp:nvSpPr>
      <dsp:spPr>
        <a:xfrm>
          <a:off x="51076" y="267295"/>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55666" y="1425575"/>
          <a:ext cx="6051292"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50800" rIns="50800" bIns="50800" numCol="1" spcCol="1270" anchor="ctr" anchorCtr="0">
          <a:noAutofit/>
        </a:bodyPr>
        <a:lstStyle/>
        <a:p>
          <a:pPr marL="0" lvl="0" indent="0" algn="l" defTabSz="889000">
            <a:lnSpc>
              <a:spcPct val="100000"/>
            </a:lnSpc>
            <a:spcBef>
              <a:spcPct val="0"/>
            </a:spcBef>
            <a:spcAft>
              <a:spcPct val="35000"/>
            </a:spcAft>
            <a:buNone/>
          </a:pPr>
          <a:r>
            <a:rPr lang="en-US" sz="2000" kern="1200" dirty="0"/>
            <a:t>Is it worse than Transformers when compared on a smaller/bigger scale?</a:t>
          </a:r>
        </a:p>
      </dsp:txBody>
      <dsp:txXfrm>
        <a:off x="755666" y="1425575"/>
        <a:ext cx="6051292" cy="712787"/>
      </dsp:txXfrm>
    </dsp:sp>
    <dsp:sp modelId="{3F8116AC-FAC3-4E95-9865-93CCFEB191B9}">
      <dsp:nvSpPr>
        <dsp:cNvPr id="0" name=""/>
        <dsp:cNvSpPr/>
      </dsp:nvSpPr>
      <dsp:spPr>
        <a:xfrm>
          <a:off x="310174" y="1336476"/>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96568" y="2494756"/>
          <a:ext cx="6310391"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50800" rIns="50800" bIns="50800" numCol="1" spcCol="1270" anchor="ctr" anchorCtr="0">
          <a:noAutofit/>
        </a:bodyPr>
        <a:lstStyle/>
        <a:p>
          <a:pPr marL="0" lvl="0" indent="0" algn="l" defTabSz="889000">
            <a:lnSpc>
              <a:spcPct val="100000"/>
            </a:lnSpc>
            <a:spcBef>
              <a:spcPct val="0"/>
            </a:spcBef>
            <a:spcAft>
              <a:spcPct val="35000"/>
            </a:spcAft>
            <a:buNone/>
          </a:pPr>
          <a:r>
            <a:rPr lang="en-US" sz="2000" kern="1200" dirty="0"/>
            <a:t>Is </a:t>
          </a:r>
          <a:r>
            <a:rPr lang="en-US" sz="2000" kern="1200" dirty="0" err="1"/>
            <a:t>RetNet</a:t>
          </a:r>
          <a:r>
            <a:rPr lang="en-US" sz="2000" kern="1200" dirty="0"/>
            <a:t> faster and more efficient?</a:t>
          </a:r>
        </a:p>
      </dsp:txBody>
      <dsp:txXfrm>
        <a:off x="496568" y="2494756"/>
        <a:ext cx="6310391" cy="712787"/>
      </dsp:txXfrm>
    </dsp:sp>
    <dsp:sp modelId="{A965097E-32F1-4AB8-8C4E-2814A7596B2F}">
      <dsp:nvSpPr>
        <dsp:cNvPr id="0" name=""/>
        <dsp:cNvSpPr/>
      </dsp:nvSpPr>
      <dsp:spPr>
        <a:xfrm>
          <a:off x="51076" y="2405658"/>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27-Jun-24</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4T12:37:19.83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1 161,'24'-1,"-1"-1,27-7,1 1,376-82,-308 61,-83 21,1 2,63-1,78 9,-54 1,652-3,-761 1,0 1,0 0,0 1,0 1,23 9,-20-6,0-2,0 0,21 3,-6-3,56 17,3 0,-44-16,1-3,87-5,-37 0,12 0,125 5,-127 9,40 1,243-12,-180-2,-179 2,55 11,-53-6,52 1,-25-7,-27-1,1 1,0 2,63 12,-74-10,0 0,0-2,29-1,-28-1,1 1,40 7,-51-5,0 1,0 1,-1 0,0 1,27 14,-37-17,0-1,0 1,1-1,-1 0,1 0,-1-1,1 0,-1 0,1 0,0 0,0-1,6 0,2-2,-1-1,1 0,20-7,10-3,3 4,1 3,-1 2,1 2,65 5,-7 0,646-3,-733-1,1-1,34-8,-33 5,0 1,25-1,518 4,-273 3,202-2,-477 1,0 1,0 0,0 1,0 1,-1 1,18 7,5 0,-19-7,1-1,0-1,-1-1,1-1,0-1,25-2,-24 0,0 1,1 1,-1 2,0 0,26 6,76 24,-89-26,-1-2,1-1,0-2,46-3,-11 0,986 1,-1030-1,0-1,0-1,45-14,-34 9,119-33,-113 33,-20 3,0 2,0 0,26 0,746 3,-370 3,-324-4,111 5,-145 9,-48-8,1 0,19 0,408-1,-228-5,-180 2,1 2,67 12,-53-7,1-1,0-4,69-4,-20 0,1632 2,-1713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4T12:37:31.37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53,'934'0,"-917"1,0 1,-1 1,1 0,-1 1,24 9,-22-6,1-1,-1-1,37 4,236-7,-141-5,-98 3,87 3,-119-1,0 1,0 0,0 2,36 13,-40-13,0-1,1 0,-1-1,1-1,0 0,25-2,-18 1,1 0,28 6,113 24,-146-27,0-1,30 0,-31-3,1 2,36 7,60 12,-50-10,-44-8,1-1,0-1,1-1,-1 0,31-6,115-30,-115 23,16-3,0 4,0 2,112-1,808 14,-961-5,55-9,12-1,409 9,-260 5,-145-3,111 3,-131 10,-52-7,45 3,-20-7,-13-1,65 9,0 3,-1-5,135-8,-86-1,-30 0,134 4,-150 10,32 2,296-13,-205-3,-192 0,0-3,-1-1,0-2,65-21,-57 14,1 3,65-9,273 14,-220 10,503-4,-642 3,-1 0,30 7,34 4,167-12,-131-2,-97 0,1-2,34-8,0 0,54-14,-89 17,2 1,-1 2,1 1,29-1,40 7,90-3,-95-11,37-2,130 16,97-4,-256-10,-66 6,52-2,741 8,-362 1,-442 1,0 0,30 7,-26-4,33 3,3-4,0 3,101 25,-121-21,0-2,0-1,79 1,-63-8,86 12,35-1,-120-11,71 12,-95-9,53 0,-6-1,-81-3,-1 1,1-1,0 1,-1-1,1 1,0 0,-1 0,1 0,-1 0,1 1,-1-1,3 3,6 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4T12:38:04.04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57,'12'-1,"0"0,0-1,21-6,25-3,275 6,-184 7,1420-2,-1543-1,0-2,30-6,-28 4,43-3,303 7,-177 2,-178 1,1 0,34 8,-33-6,0 0,24 1,520-4,-273-3,5876 2,-6148 1,-1 1,35 8,-33-5,0-1,25 1,518-4,-272-3,1807 2,-2079-1,-1-1,35-8,-33 5,0 1,25 0,-28 3,13 1,-1-2,57-10,-44 5,0 2,0 2,86 5,-34 1,760-4,-833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27-Jun-24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20</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21</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pPr algn="l"/>
            <a:r>
              <a:rPr lang="en-US" b="1" i="0" dirty="0">
                <a:solidFill>
                  <a:srgbClr val="ECECEC"/>
                </a:solidFill>
                <a:effectLst/>
                <a:latin typeface="Söhne"/>
              </a:rPr>
              <a:t>Vanishing Gradients</a:t>
            </a:r>
          </a:p>
          <a:p>
            <a:pPr algn="l">
              <a:buFont typeface="Arial" panose="020B0604020202020204" pitchFamily="34" charset="0"/>
              <a:buChar char="•"/>
            </a:pPr>
            <a:r>
              <a:rPr lang="en-US" b="1" i="0" dirty="0">
                <a:solidFill>
                  <a:srgbClr val="ECECEC"/>
                </a:solidFill>
                <a:effectLst/>
                <a:latin typeface="Söhne"/>
              </a:rPr>
              <a:t>What Happens</a:t>
            </a:r>
            <a:r>
              <a:rPr lang="en-US" b="0" i="0" dirty="0">
                <a:solidFill>
                  <a:srgbClr val="ECECEC"/>
                </a:solidFill>
                <a:effectLst/>
                <a:latin typeface="Söhne"/>
              </a:rPr>
              <a:t>: The magnitude of gradients decreases exponentially as they are propagated back through the network's layers during the training process. This occurs especially when using certain activation functions, like sigmoid or tanh, which squash their input into a very small output range in a very non-linear fashion.</a:t>
            </a:r>
          </a:p>
          <a:p>
            <a:pPr algn="l">
              <a:buFont typeface="Arial" panose="020B0604020202020204" pitchFamily="34" charset="0"/>
              <a:buChar char="•"/>
            </a:pPr>
            <a:r>
              <a:rPr lang="en-US" b="1" i="0" dirty="0">
                <a:solidFill>
                  <a:srgbClr val="ECECEC"/>
                </a:solidFill>
                <a:effectLst/>
                <a:latin typeface="Söhne"/>
              </a:rPr>
              <a:t>Consequence</a:t>
            </a:r>
            <a:r>
              <a:rPr lang="en-US" b="0" i="0" dirty="0">
                <a:solidFill>
                  <a:srgbClr val="ECECEC"/>
                </a:solidFill>
                <a:effectLst/>
                <a:latin typeface="Söhne"/>
              </a:rPr>
              <a:t>: When gradients vanish, the weights of the early layers in the network barely get updated, meaning these layers learn very slowly, if at all. This makes it difficult to train deep networks effectively, as the signal that adjusts the network's weights becomes weaker and weaker the further back it has to go.</a:t>
            </a:r>
          </a:p>
          <a:p>
            <a:endParaRPr lang="en-US" dirty="0"/>
          </a:p>
          <a:p>
            <a:pPr algn="l"/>
            <a:r>
              <a:rPr lang="en-US" b="1" i="0" dirty="0">
                <a:solidFill>
                  <a:srgbClr val="ECECEC"/>
                </a:solidFill>
                <a:effectLst/>
                <a:latin typeface="Söhne"/>
              </a:rPr>
              <a:t>Exploding Gradients</a:t>
            </a:r>
          </a:p>
          <a:p>
            <a:pPr algn="l">
              <a:buFont typeface="Arial" panose="020B0604020202020204" pitchFamily="34" charset="0"/>
              <a:buChar char="•"/>
            </a:pPr>
            <a:r>
              <a:rPr lang="en-US" b="1" i="0" dirty="0">
                <a:solidFill>
                  <a:srgbClr val="ECECEC"/>
                </a:solidFill>
                <a:effectLst/>
                <a:latin typeface="Söhne"/>
              </a:rPr>
              <a:t>What Happens</a:t>
            </a:r>
            <a:r>
              <a:rPr lang="en-US" b="0" i="0" dirty="0">
                <a:solidFill>
                  <a:srgbClr val="ECECEC"/>
                </a:solidFill>
                <a:effectLst/>
                <a:latin typeface="Söhne"/>
              </a:rPr>
              <a:t>: The magnitude of gradients increases exponentially during backpropagation. This is more likely to happen with deep networks and certain types of recurrent networks, where repeated multiplication of large weights can lead to very large gradients.</a:t>
            </a:r>
          </a:p>
          <a:p>
            <a:pPr algn="l">
              <a:buFont typeface="Arial" panose="020B0604020202020204" pitchFamily="34" charset="0"/>
              <a:buChar char="•"/>
            </a:pPr>
            <a:r>
              <a:rPr lang="en-US" b="1" i="0" dirty="0">
                <a:solidFill>
                  <a:srgbClr val="ECECEC"/>
                </a:solidFill>
                <a:effectLst/>
                <a:latin typeface="Söhne"/>
              </a:rPr>
              <a:t>Consequence</a:t>
            </a:r>
            <a:r>
              <a:rPr lang="en-US" b="0" i="0" dirty="0">
                <a:solidFill>
                  <a:srgbClr val="ECECEC"/>
                </a:solidFill>
                <a:effectLst/>
                <a:latin typeface="Söhne"/>
              </a:rPr>
              <a:t>: Exploding gradients can cause learning to diverge, as weight updates become so large that the network fails to converge towards a minimum of the loss function. In practice, this might manifest as </a:t>
            </a:r>
            <a:r>
              <a:rPr lang="en-US" b="0" i="0" dirty="0" err="1">
                <a:solidFill>
                  <a:srgbClr val="ECECEC"/>
                </a:solidFill>
                <a:effectLst/>
                <a:latin typeface="Söhne"/>
              </a:rPr>
              <a:t>NaN</a:t>
            </a:r>
            <a:r>
              <a:rPr lang="en-US" b="0" i="0" dirty="0">
                <a:solidFill>
                  <a:srgbClr val="ECECEC"/>
                </a:solidFill>
                <a:effectLst/>
                <a:latin typeface="Söhne"/>
              </a:rPr>
              <a:t> (Not a Number) values for weights or loss due to numerical overflow, making the model unusable.</a:t>
            </a:r>
          </a:p>
          <a:p>
            <a:endParaRPr lang="en-US" dirty="0"/>
          </a:p>
        </p:txBody>
      </p:sp>
      <p:sp>
        <p:nvSpPr>
          <p:cNvPr id="4" name="Контейнер за номер на слайда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4253256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b="0" i="0" dirty="0">
                <a:solidFill>
                  <a:srgbClr val="ECECEC"/>
                </a:solidFill>
                <a:effectLst/>
                <a:latin typeface="Söhne"/>
              </a:rPr>
              <a:t>In the attention mechanism of a Transformer model, the keys, queries, and values work together like this: The model compares each query with all the keys to see how relevant they are to the query. This comparison produces attention scores, indicating how much focus should be placed on each key. Then, these attention scores are used to weigh the corresponding values. Finally, the weighted values are combined to produce the output.</a:t>
            </a:r>
          </a:p>
          <a:p>
            <a:endParaRPr lang="en-US" b="0" i="0" dirty="0">
              <a:solidFill>
                <a:srgbClr val="ECECEC"/>
              </a:solidFill>
              <a:effectLst/>
              <a:latin typeface="Söhne"/>
            </a:endParaRPr>
          </a:p>
          <a:p>
            <a:pPr algn="l">
              <a:buFont typeface="Arial" panose="020B0604020202020204" pitchFamily="34" charset="0"/>
              <a:buChar char="•"/>
            </a:pPr>
            <a:r>
              <a:rPr lang="en-US" b="1" i="1" dirty="0">
                <a:solidFill>
                  <a:srgbClr val="ECECEC"/>
                </a:solidFill>
                <a:effectLst/>
                <a:latin typeface="KaTeX_Math"/>
              </a:rPr>
              <a:t>Q</a:t>
            </a:r>
            <a:r>
              <a:rPr lang="en-US" b="0" i="0" dirty="0">
                <a:solidFill>
                  <a:srgbClr val="ECECEC"/>
                </a:solidFill>
                <a:effectLst/>
                <a:latin typeface="Söhne"/>
              </a:rPr>
              <a:t>: This is the matrix of queries. In the context of the Transformer, each query corresponds to an element (such as a word or token) that is seeking to find out which keys (elements) to focus on.</a:t>
            </a:r>
          </a:p>
          <a:p>
            <a:pPr algn="l">
              <a:buFont typeface="Arial" panose="020B0604020202020204" pitchFamily="34" charset="0"/>
              <a:buChar char="•"/>
            </a:pPr>
            <a:r>
              <a:rPr lang="en-US" b="1" i="1" dirty="0">
                <a:solidFill>
                  <a:srgbClr val="ECECEC"/>
                </a:solidFill>
                <a:effectLst/>
                <a:latin typeface="KaTeX_Math"/>
              </a:rPr>
              <a:t>K</a:t>
            </a:r>
            <a:r>
              <a:rPr lang="en-US" b="0" i="0" dirty="0">
                <a:solidFill>
                  <a:srgbClr val="ECECEC"/>
                </a:solidFill>
                <a:effectLst/>
                <a:latin typeface="Söhne"/>
              </a:rPr>
              <a:t>: This is the matrix of keys. Each key is associated with an element in the sequence, and the compatibility of a query with a key determines how much attention the query will pay to the corresponding value.</a:t>
            </a:r>
          </a:p>
          <a:p>
            <a:pPr algn="l">
              <a:buFont typeface="Arial" panose="020B0604020202020204" pitchFamily="34" charset="0"/>
              <a:buChar char="•"/>
            </a:pPr>
            <a:r>
              <a:rPr lang="en-US" b="1" i="1" dirty="0">
                <a:solidFill>
                  <a:srgbClr val="ECECEC"/>
                </a:solidFill>
                <a:effectLst/>
                <a:latin typeface="KaTeX_Math"/>
              </a:rPr>
              <a:t>V</a:t>
            </a:r>
            <a:r>
              <a:rPr lang="en-US" b="0" i="0" dirty="0">
                <a:solidFill>
                  <a:srgbClr val="ECECEC"/>
                </a:solidFill>
                <a:effectLst/>
                <a:latin typeface="Söhne"/>
              </a:rPr>
              <a:t>: This is the matrix of values. Once the attention scores between the queries and keys are established, these scores are used to weigh the values. The result is a weighted sum of values, where the weights are the attention scores.</a:t>
            </a:r>
          </a:p>
          <a:p>
            <a:pPr algn="l">
              <a:buFont typeface="Arial" panose="020B0604020202020204" pitchFamily="34" charset="0"/>
              <a:buChar char="•"/>
            </a:pPr>
            <a:r>
              <a:rPr lang="en-US" b="1" i="1" dirty="0">
                <a:solidFill>
                  <a:srgbClr val="ECECEC"/>
                </a:solidFill>
                <a:effectLst/>
                <a:latin typeface="KaTeX_Math"/>
              </a:rPr>
              <a:t>QKT</a:t>
            </a:r>
            <a:r>
              <a:rPr lang="en-US" b="0" i="0" dirty="0">
                <a:solidFill>
                  <a:srgbClr val="ECECEC"/>
                </a:solidFill>
                <a:effectLst/>
                <a:latin typeface="Söhne"/>
              </a:rPr>
              <a:t>: The product of the query matrix and the transpose of the key matrix. This operation gives you a score matrix where each element represents the dot product between a query and a key, effectively measuring the compatibility or relevance between each pair of query and key.</a:t>
            </a:r>
          </a:p>
          <a:p>
            <a:pPr algn="l">
              <a:buFont typeface="Arial" panose="020B0604020202020204" pitchFamily="34" charset="0"/>
              <a:buChar char="•"/>
            </a:pPr>
            <a:r>
              <a:rPr lang="en-US" b="1" i="1" dirty="0">
                <a:solidFill>
                  <a:srgbClr val="ECECEC"/>
                </a:solidFill>
                <a:effectLst/>
                <a:latin typeface="KaTeX_Math"/>
              </a:rPr>
              <a:t>dk</a:t>
            </a:r>
            <a:r>
              <a:rPr lang="en-US" b="1" i="0" dirty="0">
                <a:solidFill>
                  <a:srgbClr val="ECECEC"/>
                </a:solidFill>
                <a:effectLst/>
                <a:latin typeface="KaTeX_Main"/>
              </a:rPr>
              <a:t>​​</a:t>
            </a:r>
            <a:r>
              <a:rPr lang="en-US" b="0" i="0" dirty="0">
                <a:solidFill>
                  <a:srgbClr val="ECECEC"/>
                </a:solidFill>
                <a:effectLst/>
                <a:latin typeface="Söhne"/>
              </a:rPr>
              <a:t>: The dimensionality of the key vectors, </a:t>
            </a:r>
            <a:r>
              <a:rPr lang="en-US" b="0" i="1" dirty="0">
                <a:solidFill>
                  <a:srgbClr val="ECECEC"/>
                </a:solidFill>
                <a:effectLst/>
                <a:latin typeface="KaTeX_Math"/>
              </a:rPr>
              <a:t>dk</a:t>
            </a:r>
            <a:r>
              <a:rPr lang="en-US" b="0" i="0" dirty="0">
                <a:solidFill>
                  <a:srgbClr val="ECECEC"/>
                </a:solidFill>
                <a:effectLst/>
                <a:latin typeface="KaTeX_Main"/>
              </a:rPr>
              <a:t>​</a:t>
            </a:r>
            <a:r>
              <a:rPr lang="en-US" b="0" i="0" dirty="0">
                <a:solidFill>
                  <a:srgbClr val="ECECEC"/>
                </a:solidFill>
                <a:effectLst/>
                <a:latin typeface="Söhne"/>
              </a:rPr>
              <a:t>, is used to scale the dot product result. This scaling factor helps in stabilizing the gradients during training, as without scaling, the dot product could grow large in magnitude pushing the </a:t>
            </a:r>
            <a:r>
              <a:rPr lang="en-US" b="0" i="0" dirty="0" err="1">
                <a:solidFill>
                  <a:srgbClr val="ECECEC"/>
                </a:solidFill>
                <a:effectLst/>
                <a:latin typeface="Söhne"/>
              </a:rPr>
              <a:t>softmax</a:t>
            </a:r>
            <a:r>
              <a:rPr lang="en-US" b="0" i="0" dirty="0">
                <a:solidFill>
                  <a:srgbClr val="ECECEC"/>
                </a:solidFill>
                <a:effectLst/>
                <a:latin typeface="Söhne"/>
              </a:rPr>
              <a:t> function into regions where it has extremely small gradients (since the </a:t>
            </a:r>
            <a:r>
              <a:rPr lang="en-US" b="0" i="0" dirty="0" err="1">
                <a:solidFill>
                  <a:srgbClr val="ECECEC"/>
                </a:solidFill>
                <a:effectLst/>
                <a:latin typeface="Söhne"/>
              </a:rPr>
              <a:t>softmax</a:t>
            </a:r>
            <a:r>
              <a:rPr lang="en-US" b="0" i="0" dirty="0">
                <a:solidFill>
                  <a:srgbClr val="ECECEC"/>
                </a:solidFill>
                <a:effectLst/>
                <a:latin typeface="Söhne"/>
              </a:rPr>
              <a:t> function would be operating in the saturation regime).</a:t>
            </a:r>
          </a:p>
          <a:p>
            <a:pPr algn="l">
              <a:buFont typeface="Arial" panose="020B0604020202020204" pitchFamily="34" charset="0"/>
              <a:buChar char="•"/>
            </a:pPr>
            <a:r>
              <a:rPr lang="en-US" b="1" i="0" dirty="0" err="1">
                <a:solidFill>
                  <a:srgbClr val="ECECEC"/>
                </a:solidFill>
                <a:effectLst/>
                <a:latin typeface="Söhne"/>
              </a:rPr>
              <a:t>softmax</a:t>
            </a:r>
            <a:r>
              <a:rPr lang="en-US" b="1" i="0" dirty="0">
                <a:solidFill>
                  <a:srgbClr val="ECECEC"/>
                </a:solidFill>
                <a:effectLst/>
                <a:latin typeface="Söhne"/>
              </a:rPr>
              <a:t>()</a:t>
            </a:r>
            <a:r>
              <a:rPr lang="en-US" b="0" i="0" dirty="0">
                <a:solidFill>
                  <a:srgbClr val="ECECEC"/>
                </a:solidFill>
                <a:effectLst/>
                <a:latin typeface="Söhne"/>
              </a:rPr>
              <a:t>: The </a:t>
            </a:r>
            <a:r>
              <a:rPr lang="en-US" b="0" i="0" dirty="0" err="1">
                <a:solidFill>
                  <a:srgbClr val="ECECEC"/>
                </a:solidFill>
                <a:effectLst/>
                <a:latin typeface="Söhne"/>
              </a:rPr>
              <a:t>softmax</a:t>
            </a:r>
            <a:r>
              <a:rPr lang="en-US" b="0" i="0" dirty="0">
                <a:solidFill>
                  <a:srgbClr val="ECECEC"/>
                </a:solidFill>
                <a:effectLst/>
                <a:latin typeface="Söhne"/>
              </a:rPr>
              <a:t> function is applied to each row of the score matrix obtained from </a:t>
            </a:r>
            <a:r>
              <a:rPr lang="en-US" b="0" i="1" dirty="0">
                <a:solidFill>
                  <a:srgbClr val="ECECEC"/>
                </a:solidFill>
                <a:effectLst/>
                <a:latin typeface="KaTeX_Math"/>
              </a:rPr>
              <a:t>QKT</a:t>
            </a:r>
            <a:r>
              <a:rPr lang="en-US" b="0" i="0" dirty="0">
                <a:solidFill>
                  <a:srgbClr val="ECECEC"/>
                </a:solidFill>
                <a:effectLst/>
                <a:latin typeface="Söhne"/>
              </a:rPr>
              <a:t>, which turns the scores into probabilities. The </a:t>
            </a:r>
            <a:r>
              <a:rPr lang="en-US" b="0" i="0" dirty="0" err="1">
                <a:solidFill>
                  <a:srgbClr val="ECECEC"/>
                </a:solidFill>
                <a:effectLst/>
                <a:latin typeface="Söhne"/>
              </a:rPr>
              <a:t>softmax</a:t>
            </a:r>
            <a:r>
              <a:rPr lang="en-US" b="0" i="0" dirty="0">
                <a:solidFill>
                  <a:srgbClr val="ECECEC"/>
                </a:solidFill>
                <a:effectLst/>
                <a:latin typeface="Söhne"/>
              </a:rPr>
              <a:t> is calculated row-wise, so for each query, you get a probability distribution across all keys. This represents how much each query attends to each key.</a:t>
            </a:r>
          </a:p>
          <a:p>
            <a:pPr algn="l">
              <a:buFont typeface="Arial" panose="020B0604020202020204" pitchFamily="34" charset="0"/>
              <a:buChar char="•"/>
            </a:pPr>
            <a:r>
              <a:rPr lang="en-US" b="1" i="0" dirty="0">
                <a:solidFill>
                  <a:srgbClr val="ECECEC"/>
                </a:solidFill>
                <a:effectLst/>
                <a:latin typeface="Söhne"/>
              </a:rPr>
              <a:t>The final multiplication with </a:t>
            </a:r>
            <a:r>
              <a:rPr lang="en-US" b="1" i="1" dirty="0">
                <a:solidFill>
                  <a:srgbClr val="ECECEC"/>
                </a:solidFill>
                <a:effectLst/>
                <a:latin typeface="KaTeX_Math"/>
              </a:rPr>
              <a:t>V</a:t>
            </a:r>
            <a:r>
              <a:rPr lang="en-US" b="0" i="0" dirty="0">
                <a:solidFill>
                  <a:srgbClr val="ECECEC"/>
                </a:solidFill>
                <a:effectLst/>
                <a:latin typeface="Söhne"/>
              </a:rPr>
              <a:t>: The attention scores (after </a:t>
            </a:r>
            <a:r>
              <a:rPr lang="en-US" b="0" i="0" dirty="0" err="1">
                <a:solidFill>
                  <a:srgbClr val="ECECEC"/>
                </a:solidFill>
                <a:effectLst/>
                <a:latin typeface="Söhne"/>
              </a:rPr>
              <a:t>softmax</a:t>
            </a:r>
            <a:r>
              <a:rPr lang="en-US" b="0" i="0" dirty="0">
                <a:solidFill>
                  <a:srgbClr val="ECECEC"/>
                </a:solidFill>
                <a:effectLst/>
                <a:latin typeface="Söhne"/>
              </a:rPr>
              <a:t>) are then used to create a weighted sum of the values, so each element in the output matrix is a sum of the values, weighted by the attention probabilities. This output represents the input sequence where each element is now a combination of its own information and the information it attended to from the rest of the sequence.</a:t>
            </a:r>
          </a:p>
          <a:p>
            <a:endParaRPr lang="en-US" b="0" i="0" dirty="0">
              <a:solidFill>
                <a:srgbClr val="ECECEC"/>
              </a:solidFill>
              <a:effectLst/>
              <a:latin typeface="Söhne"/>
            </a:endParaRPr>
          </a:p>
          <a:p>
            <a:endParaRPr lang="en-US" b="0" i="0" dirty="0">
              <a:solidFill>
                <a:srgbClr val="ECECEC"/>
              </a:solidFill>
              <a:effectLst/>
              <a:latin typeface="Söhne"/>
            </a:endParaRPr>
          </a:p>
          <a:p>
            <a:r>
              <a:rPr lang="en-US" b="0" i="0" dirty="0">
                <a:solidFill>
                  <a:srgbClr val="ECECEC"/>
                </a:solidFill>
                <a:effectLst/>
                <a:latin typeface="Söhne"/>
              </a:rPr>
              <a:t>In simpler terms, you can think of keys as clues, queries as questions, and values as the information you're looking for. The model uses these clues and questions to find and understand the relevant information in the input data.</a:t>
            </a:r>
          </a:p>
          <a:p>
            <a:endParaRPr lang="en-US" b="0" i="0" dirty="0">
              <a:solidFill>
                <a:srgbClr val="ECECEC"/>
              </a:solidFill>
              <a:effectLst/>
              <a:latin typeface="Söhne"/>
            </a:endParaRPr>
          </a:p>
          <a:p>
            <a:r>
              <a:rPr lang="en-US" b="0" i="0" dirty="0">
                <a:effectLst/>
                <a:latin typeface="-apple-system"/>
              </a:rPr>
              <a:t>For example, when you search for videos on </a:t>
            </a:r>
            <a:r>
              <a:rPr lang="en-US" b="0" i="0" dirty="0" err="1">
                <a:effectLst/>
                <a:latin typeface="-apple-system"/>
              </a:rPr>
              <a:t>Youtube</a:t>
            </a:r>
            <a:r>
              <a:rPr lang="en-US" b="0" i="0" dirty="0">
                <a:effectLst/>
                <a:latin typeface="-apple-system"/>
              </a:rPr>
              <a:t>, the search engine will map your </a:t>
            </a:r>
            <a:r>
              <a:rPr lang="en-US" b="1" i="0" dirty="0">
                <a:effectLst/>
                <a:latin typeface="-apple-system"/>
              </a:rPr>
              <a:t>query</a:t>
            </a:r>
            <a:r>
              <a:rPr lang="en-US" b="0" i="0" dirty="0">
                <a:effectLst/>
                <a:latin typeface="-apple-system"/>
              </a:rPr>
              <a:t> (text in the search bar) against a set of </a:t>
            </a:r>
            <a:r>
              <a:rPr lang="en-US" b="1" i="0" dirty="0">
                <a:effectLst/>
                <a:latin typeface="-apple-system"/>
              </a:rPr>
              <a:t>keys</a:t>
            </a:r>
            <a:r>
              <a:rPr lang="en-US" b="0" i="0" dirty="0">
                <a:effectLst/>
                <a:latin typeface="-apple-system"/>
              </a:rPr>
              <a:t> (video title, description, etc.) associated with candidate videos in their database, then present you the best-matched videos (</a:t>
            </a:r>
            <a:r>
              <a:rPr lang="en-US" b="1" i="0" dirty="0">
                <a:effectLst/>
                <a:latin typeface="-apple-system"/>
              </a:rPr>
              <a:t>values</a:t>
            </a:r>
            <a:r>
              <a:rPr lang="en-US" b="0" i="0" dirty="0">
                <a:effectLst/>
                <a:latin typeface="-apple-system"/>
              </a:rPr>
              <a:t>).</a:t>
            </a:r>
            <a:endParaRPr lang="en-US" b="0" i="0" dirty="0">
              <a:solidFill>
                <a:srgbClr val="ECECEC"/>
              </a:solidFill>
              <a:effectLst/>
              <a:latin typeface="Söhne"/>
            </a:endParaRPr>
          </a:p>
          <a:p>
            <a:endParaRPr lang="en-US" b="0" i="0" dirty="0">
              <a:solidFill>
                <a:srgbClr val="ECECEC"/>
              </a:solidFill>
              <a:effectLst/>
              <a:latin typeface="Söhne"/>
            </a:endParaRPr>
          </a:p>
          <a:p>
            <a:r>
              <a:rPr lang="en-US" b="0" i="0" dirty="0" err="1">
                <a:solidFill>
                  <a:srgbClr val="242424"/>
                </a:solidFill>
                <a:effectLst/>
                <a:latin typeface="source-serif-pro"/>
              </a:rPr>
              <a:t>Softmax</a:t>
            </a:r>
            <a:r>
              <a:rPr lang="en-US" b="0" i="0" dirty="0">
                <a:solidFill>
                  <a:srgbClr val="242424"/>
                </a:solidFill>
                <a:effectLst/>
                <a:latin typeface="source-serif-pro"/>
              </a:rPr>
              <a:t> is used to convert the raw attention scores, often called “logits,” into a probability distribution over the input tokens. This distribution assigns higher attention weights to more relevant tokens and lower weights to less relevant ones.</a:t>
            </a:r>
            <a:endParaRPr lang="en-US" b="0" i="0" dirty="0">
              <a:solidFill>
                <a:srgbClr val="ECECEC"/>
              </a:solidFill>
              <a:effectLst/>
              <a:latin typeface="Söhne"/>
            </a:endParaRPr>
          </a:p>
          <a:p>
            <a:r>
              <a:rPr lang="en-US" b="0" i="0" dirty="0" err="1">
                <a:solidFill>
                  <a:srgbClr val="242424"/>
                </a:solidFill>
                <a:effectLst/>
                <a:latin typeface="source-serif-pro"/>
              </a:rPr>
              <a:t>Softmax</a:t>
            </a:r>
            <a:r>
              <a:rPr lang="en-US" b="0" i="0" dirty="0">
                <a:solidFill>
                  <a:srgbClr val="242424"/>
                </a:solidFill>
                <a:effectLst/>
                <a:latin typeface="source-serif-pro"/>
              </a:rPr>
              <a:t> ensures that the attention scores are transformed into a valid probability distribution, with all values between 0 and 1 and the sum equal to 1. This property is important for correctly weighing the input tokens while taking into account their relative importance.</a:t>
            </a:r>
            <a:endParaRPr lang="en-US" b="0" i="0" dirty="0">
              <a:solidFill>
                <a:srgbClr val="ECECEC"/>
              </a:solidFill>
              <a:effectLst/>
              <a:latin typeface="Söhne"/>
            </a:endParaRPr>
          </a:p>
          <a:p>
            <a:endParaRPr lang="en-US" dirty="0"/>
          </a:p>
        </p:txBody>
      </p:sp>
      <p:sp>
        <p:nvSpPr>
          <p:cNvPr id="4" name="Контейнер за номер на слайда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559796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During inference, a Transformer model processes the input sequence in a series of steps that is proportional to the length of the sequence.</a:t>
            </a:r>
          </a:p>
          <a:p>
            <a:endParaRPr lang="en-US" dirty="0"/>
          </a:p>
          <a:p>
            <a:r>
              <a:rPr lang="en-US" dirty="0"/>
              <a:t>The notation O(1) for RNN inference cost isn't typically accurate. Instead, RNNs have a per-step computation cost of O(1) because, at each time step, the computation required to process a single input and update the hidden state is constant, regardless of the sequence length. However, this is on a per-step basis. When you consider the entire sequence of length N, the inference cost adds up linearly, making the overall computational complexity for one pass through an input sequence O(N), where N is the sequence length.</a:t>
            </a:r>
          </a:p>
        </p:txBody>
      </p:sp>
      <p:sp>
        <p:nvSpPr>
          <p:cNvPr id="4" name="Контейнер за номер на слайда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2811345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pPr algn="l"/>
            <a:r>
              <a:rPr lang="en-US" b="1" i="0" dirty="0">
                <a:solidFill>
                  <a:srgbClr val="ECECEC"/>
                </a:solidFill>
                <a:effectLst/>
                <a:latin typeface="Söhne"/>
              </a:rPr>
              <a:t>Causal Mask Functionality: BLOCKING THE INFLUENCE FROM FUTURE TOKENS</a:t>
            </a:r>
          </a:p>
          <a:p>
            <a:pPr algn="l"/>
            <a:endParaRPr lang="en-US" b="1" i="0" dirty="0">
              <a:solidFill>
                <a:srgbClr val="ECECEC"/>
              </a:solidFill>
              <a:effectLst/>
              <a:latin typeface="Söhne"/>
            </a:endParaRPr>
          </a:p>
          <a:p>
            <a:pPr algn="l">
              <a:buFont typeface="Arial" panose="020B0604020202020204" pitchFamily="34" charset="0"/>
              <a:buChar char="•"/>
            </a:pPr>
            <a:r>
              <a:rPr lang="en-US" b="1" i="0" dirty="0">
                <a:solidFill>
                  <a:srgbClr val="ECECEC"/>
                </a:solidFill>
                <a:effectLst/>
                <a:latin typeface="Söhne"/>
              </a:rPr>
              <a:t>Preserving Autoregressive Property</a:t>
            </a:r>
            <a:r>
              <a:rPr lang="en-US" b="0" i="0" dirty="0">
                <a:solidFill>
                  <a:srgbClr val="ECECEC"/>
                </a:solidFill>
                <a:effectLst/>
                <a:latin typeface="Söhne"/>
              </a:rPr>
              <a:t>: The causal mask ensures that during the self-attention computation, a token only attends to itself and the tokens that have been generated before it. This mimics the process of generating text one word at a time, where the model doesn't have access to future words.</a:t>
            </a:r>
          </a:p>
          <a:p>
            <a:pPr algn="l">
              <a:buFont typeface="Arial" panose="020B0604020202020204" pitchFamily="34" charset="0"/>
              <a:buChar char="•"/>
            </a:pPr>
            <a:r>
              <a:rPr lang="en-US" b="1" i="0" dirty="0">
                <a:solidFill>
                  <a:srgbClr val="ECECEC"/>
                </a:solidFill>
                <a:effectLst/>
                <a:latin typeface="Söhne"/>
              </a:rPr>
              <a:t>Triangular Structure</a:t>
            </a:r>
            <a:r>
              <a:rPr lang="en-US" b="0" i="0" dirty="0">
                <a:solidFill>
                  <a:srgbClr val="ECECEC"/>
                </a:solidFill>
                <a:effectLst/>
                <a:latin typeface="Söhne"/>
              </a:rPr>
              <a:t>: Technically, the causal mask is a triangular matrix filled with zeros in and below the diagonal (inclusive) and negative infinities (or a very large negative number) in the upper triangle. During the </a:t>
            </a:r>
            <a:r>
              <a:rPr lang="en-US" b="0" i="0" dirty="0" err="1">
                <a:solidFill>
                  <a:srgbClr val="ECECEC"/>
                </a:solidFill>
                <a:effectLst/>
                <a:latin typeface="Söhne"/>
              </a:rPr>
              <a:t>softmax</a:t>
            </a:r>
            <a:r>
              <a:rPr lang="en-US" b="0" i="0" dirty="0">
                <a:solidFill>
                  <a:srgbClr val="ECECEC"/>
                </a:solidFill>
                <a:effectLst/>
                <a:latin typeface="Söhne"/>
              </a:rPr>
              <a:t> step of the attention mechanism, any position with negative infinity effectively gets an attention score of zero after the </a:t>
            </a:r>
            <a:r>
              <a:rPr lang="en-US" b="0" i="0" dirty="0" err="1">
                <a:solidFill>
                  <a:srgbClr val="ECECEC"/>
                </a:solidFill>
                <a:effectLst/>
                <a:latin typeface="Söhne"/>
              </a:rPr>
              <a:t>softmax</a:t>
            </a:r>
            <a:r>
              <a:rPr lang="en-US" b="0" i="0" dirty="0">
                <a:solidFill>
                  <a:srgbClr val="ECECEC"/>
                </a:solidFill>
                <a:effectLst/>
                <a:latin typeface="Söhne"/>
              </a:rPr>
              <a:t> is applied, thereby blocking any influence from future tokens.</a:t>
            </a:r>
          </a:p>
          <a:p>
            <a:endParaRPr lang="en-US" dirty="0"/>
          </a:p>
        </p:txBody>
      </p:sp>
      <p:sp>
        <p:nvSpPr>
          <p:cNvPr id="4" name="Контейнер за номер на слайда 3"/>
          <p:cNvSpPr>
            <a:spLocks noGrp="1"/>
          </p:cNvSpPr>
          <p:nvPr>
            <p:ph type="sldNum" sz="quarter" idx="5"/>
          </p:nvPr>
        </p:nvSpPr>
        <p:spPr/>
        <p:txBody>
          <a:bodyPr/>
          <a:lstStyle/>
          <a:p>
            <a:fld id="{C6B3AB32-59DF-41F1-9618-EDFBF5049629}" type="slidenum">
              <a:rPr lang="en-US" smtClean="0"/>
              <a:t>14</a:t>
            </a:fld>
            <a:endParaRPr lang="en-US" dirty="0"/>
          </a:p>
        </p:txBody>
      </p:sp>
    </p:spTree>
    <p:extLst>
      <p:ext uri="{BB962C8B-B14F-4D97-AF65-F5344CB8AC3E}">
        <p14:creationId xmlns:p14="http://schemas.microsoft.com/office/powerpoint/2010/main" val="1996674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b="0" i="0" dirty="0">
                <a:solidFill>
                  <a:srgbClr val="ECECEC"/>
                </a:solidFill>
                <a:effectLst/>
                <a:latin typeface="Söhne"/>
              </a:rPr>
              <a:t>Multi-head attention is a feature of the Transformer architecture that allows the model to jointly attend to information from different representation subspaces at different positions. Essentially, it's a way to run several independent attention mechanisms (the "heads") in parallel.</a:t>
            </a:r>
          </a:p>
          <a:p>
            <a:endParaRPr lang="en-US" b="0" i="0" dirty="0">
              <a:solidFill>
                <a:srgbClr val="ECECEC"/>
              </a:solidFill>
              <a:effectLst/>
              <a:latin typeface="Söhne"/>
            </a:endParaRPr>
          </a:p>
          <a:p>
            <a:r>
              <a:rPr lang="en-US" dirty="0"/>
              <a:t>Multi-Head Attention Process:</a:t>
            </a:r>
          </a:p>
          <a:p>
            <a:r>
              <a:rPr lang="en-US" dirty="0"/>
              <a:t>Parallel Operations: The attention mechanism is run in parallel across the multiple heads, allowing the model to capture different types of information simultaneously.</a:t>
            </a:r>
          </a:p>
          <a:p>
            <a:endParaRPr lang="en-US" dirty="0"/>
          </a:p>
          <a:p>
            <a:r>
              <a:rPr lang="en-US" dirty="0"/>
              <a:t>Concatenation: The outputs of all heads are then concatenated into a single matrix. This concatenation allows the Transformer to combine the different learned aspects into a complex representation.</a:t>
            </a:r>
          </a:p>
          <a:p>
            <a:endParaRPr lang="en-US" dirty="0"/>
          </a:p>
          <a:p>
            <a:r>
              <a:rPr lang="en-US" dirty="0"/>
              <a:t>Final Linear Projection: The concatenated matrix is then linearly projected once more with another learned weight matrix, resulting in the final output of the multi-head attention block.</a:t>
            </a:r>
          </a:p>
          <a:p>
            <a:endParaRPr lang="en-US" dirty="0"/>
          </a:p>
          <a:p>
            <a:r>
              <a:rPr lang="en-US" dirty="0"/>
              <a:t>The multi-head attention mechanism allows the Transformer to focus on different parts of the input sequence differently, which is more flexible and powerful than a single set of attention weights. By expanding the model's capacity to focus on various features and relationships in the input data, multi-head attention helps the Transformer to achieve impressive performance across a wide range of tasks in natural language processing and beyond.</a:t>
            </a:r>
          </a:p>
          <a:p>
            <a:endParaRPr lang="en-US" dirty="0"/>
          </a:p>
          <a:p>
            <a:r>
              <a:rPr lang="en-US" b="0" i="0" dirty="0">
                <a:solidFill>
                  <a:srgbClr val="ECECEC"/>
                </a:solidFill>
                <a:effectLst/>
                <a:latin typeface="Söhne"/>
              </a:rPr>
              <a:t>The idea of residuals, or residual connections, in architectures like </a:t>
            </a:r>
            <a:r>
              <a:rPr lang="en-US" b="0" i="0" dirty="0" err="1">
                <a:solidFill>
                  <a:srgbClr val="ECECEC"/>
                </a:solidFill>
                <a:effectLst/>
                <a:latin typeface="Söhne"/>
              </a:rPr>
              <a:t>ResNet</a:t>
            </a:r>
            <a:r>
              <a:rPr lang="en-US" b="0" i="0" dirty="0">
                <a:solidFill>
                  <a:srgbClr val="ECECEC"/>
                </a:solidFill>
                <a:effectLst/>
                <a:latin typeface="Söhne"/>
              </a:rPr>
              <a:t> (Residual Networks) and Transformers is to allow the direct flow of information across layers without obstruction. This concept is a response to the problems encountered when training very deep neural networks, such as vanishing or exploding gradients which make it difficult for models to converge.</a:t>
            </a:r>
            <a:endParaRPr lang="en-US" dirty="0"/>
          </a:p>
        </p:txBody>
      </p:sp>
      <p:sp>
        <p:nvSpPr>
          <p:cNvPr id="4" name="Контейнер за номер на слайда 3"/>
          <p:cNvSpPr>
            <a:spLocks noGrp="1"/>
          </p:cNvSpPr>
          <p:nvPr>
            <p:ph type="sldNum" sz="quarter" idx="5"/>
          </p:nvPr>
        </p:nvSpPr>
        <p:spPr/>
        <p:txBody>
          <a:bodyPr/>
          <a:lstStyle/>
          <a:p>
            <a:fld id="{C6B3AB32-59DF-41F1-9618-EDFBF5049629}" type="slidenum">
              <a:rPr lang="en-US" smtClean="0"/>
              <a:t>15</a:t>
            </a:fld>
            <a:endParaRPr lang="en-US" dirty="0"/>
          </a:p>
        </p:txBody>
      </p:sp>
    </p:spTree>
    <p:extLst>
      <p:ext uri="{BB962C8B-B14F-4D97-AF65-F5344CB8AC3E}">
        <p14:creationId xmlns:p14="http://schemas.microsoft.com/office/powerpoint/2010/main" val="3057888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b="0" i="0" dirty="0">
                <a:solidFill>
                  <a:srgbClr val="ECECEC"/>
                </a:solidFill>
                <a:effectLst/>
                <a:latin typeface="Söhne"/>
              </a:rPr>
              <a:t>Multi-head attention is a feature of the Transformer architecture that allows the model to jointly attend to information from different representation subspaces at different positions. Essentially, it's a way to run several independent attention mechanisms (the "heads") in parallel.</a:t>
            </a:r>
          </a:p>
          <a:p>
            <a:endParaRPr lang="en-US" b="0" i="0" dirty="0">
              <a:solidFill>
                <a:srgbClr val="ECECEC"/>
              </a:solidFill>
              <a:effectLst/>
              <a:latin typeface="Söhne"/>
            </a:endParaRPr>
          </a:p>
          <a:p>
            <a:r>
              <a:rPr lang="en-US" dirty="0"/>
              <a:t>Multi-Head Attention Process:</a:t>
            </a:r>
          </a:p>
          <a:p>
            <a:r>
              <a:rPr lang="en-US" dirty="0"/>
              <a:t>Parallel Operations: The attention mechanism is run in parallel across the multiple heads, allowing the model to capture different types of information simultaneously.</a:t>
            </a:r>
          </a:p>
          <a:p>
            <a:endParaRPr lang="en-US" dirty="0"/>
          </a:p>
          <a:p>
            <a:r>
              <a:rPr lang="en-US" dirty="0"/>
              <a:t>Concatenation: The outputs of all heads are then concatenated into a single matrix. This concatenation allows the Transformer to combine the different learned aspects into a complex representation.</a:t>
            </a:r>
          </a:p>
          <a:p>
            <a:endParaRPr lang="en-US" dirty="0"/>
          </a:p>
          <a:p>
            <a:r>
              <a:rPr lang="en-US" dirty="0"/>
              <a:t>Final Linear Projection: The concatenated matrix is then linearly projected once more with another learned weight matrix, resulting in the final output of the multi-head attention block.</a:t>
            </a:r>
          </a:p>
          <a:p>
            <a:endParaRPr lang="en-US" dirty="0"/>
          </a:p>
          <a:p>
            <a:r>
              <a:rPr lang="en-US" dirty="0"/>
              <a:t>The multi-head attention mechanism allows the Transformer to focus on different parts of the input sequence differently, which is more flexible and powerful than a single set of attention weights. By expanding the model's capacity to focus on various features and relationships in the input data, multi-head attention helps the Transformer to achieve impressive performance across a wide range of tasks in natural language processing and beyond.</a:t>
            </a:r>
          </a:p>
          <a:p>
            <a:endParaRPr lang="en-US" dirty="0"/>
          </a:p>
          <a:p>
            <a:r>
              <a:rPr lang="en-US" b="0" i="0" dirty="0">
                <a:solidFill>
                  <a:srgbClr val="ECECEC"/>
                </a:solidFill>
                <a:effectLst/>
                <a:latin typeface="Söhne"/>
              </a:rPr>
              <a:t>The idea of residuals, or residual connections, in architectures like </a:t>
            </a:r>
            <a:r>
              <a:rPr lang="en-US" b="0" i="0" dirty="0" err="1">
                <a:solidFill>
                  <a:srgbClr val="ECECEC"/>
                </a:solidFill>
                <a:effectLst/>
                <a:latin typeface="Söhne"/>
              </a:rPr>
              <a:t>ResNet</a:t>
            </a:r>
            <a:r>
              <a:rPr lang="en-US" b="0" i="0" dirty="0">
                <a:solidFill>
                  <a:srgbClr val="ECECEC"/>
                </a:solidFill>
                <a:effectLst/>
                <a:latin typeface="Söhne"/>
              </a:rPr>
              <a:t> (Residual Networks) and Transformers is to allow the direct flow of information across layers without obstruction. This concept is a response to the problems encountered when training very deep neural networks, such as vanishing or exploding gradients which make it difficult for models to converge.</a:t>
            </a:r>
            <a:endParaRPr lang="en-US" dirty="0"/>
          </a:p>
        </p:txBody>
      </p:sp>
      <p:sp>
        <p:nvSpPr>
          <p:cNvPr id="4" name="Контейнер за номер на слайда 3"/>
          <p:cNvSpPr>
            <a:spLocks noGrp="1"/>
          </p:cNvSpPr>
          <p:nvPr>
            <p:ph type="sldNum" sz="quarter" idx="5"/>
          </p:nvPr>
        </p:nvSpPr>
        <p:spPr/>
        <p:txBody>
          <a:bodyPr/>
          <a:lstStyle/>
          <a:p>
            <a:fld id="{C6B3AB32-59DF-41F1-9618-EDFBF5049629}" type="slidenum">
              <a:rPr lang="en-US" smtClean="0"/>
              <a:t>16</a:t>
            </a:fld>
            <a:endParaRPr lang="en-US" dirty="0"/>
          </a:p>
        </p:txBody>
      </p:sp>
    </p:spTree>
    <p:extLst>
      <p:ext uri="{BB962C8B-B14F-4D97-AF65-F5344CB8AC3E}">
        <p14:creationId xmlns:p14="http://schemas.microsoft.com/office/powerpoint/2010/main" val="501841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b="0" i="0" dirty="0">
                <a:solidFill>
                  <a:srgbClr val="ECECEC"/>
                </a:solidFill>
                <a:effectLst/>
                <a:latin typeface="Söhne"/>
              </a:rPr>
              <a:t>An in-domain evaluation set is a collection of data that is drawn from the same distribution as the training data. It closely matches the type of content and scenarios the model was trained on.</a:t>
            </a:r>
          </a:p>
          <a:p>
            <a:endParaRPr lang="en-US" b="0" i="0" dirty="0">
              <a:solidFill>
                <a:srgbClr val="ECECEC"/>
              </a:solidFill>
              <a:effectLst/>
              <a:latin typeface="Söhne"/>
            </a:endParaRPr>
          </a:p>
          <a:p>
            <a:r>
              <a:rPr lang="en-US" b="0" i="0" dirty="0">
                <a:solidFill>
                  <a:srgbClr val="ECECEC"/>
                </a:solidFill>
                <a:effectLst/>
                <a:latin typeface="Söhne"/>
              </a:rPr>
              <a:t>If you have a language model trained on scientific literature, an in-domain evaluation set might consist of new, unseen scientific papers or articles that are stylistically and contextually similar to the training corpus.</a:t>
            </a:r>
          </a:p>
          <a:p>
            <a:endParaRPr lang="en-US" b="0" i="0" dirty="0">
              <a:solidFill>
                <a:srgbClr val="ECECEC"/>
              </a:solidFill>
              <a:effectLst/>
              <a:latin typeface="Söhne"/>
            </a:endParaRPr>
          </a:p>
          <a:p>
            <a:r>
              <a:rPr lang="en-US" b="0" i="0" dirty="0">
                <a:solidFill>
                  <a:srgbClr val="ECECEC"/>
                </a:solidFill>
                <a:effectLst/>
                <a:latin typeface="Söhne"/>
              </a:rPr>
              <a:t>Out-of-domain corpora consist of data that is different in some significant way from the training data. It might differ in style, content, genre, or time period, among other factors.</a:t>
            </a:r>
          </a:p>
          <a:p>
            <a:endParaRPr lang="en-US" dirty="0"/>
          </a:p>
        </p:txBody>
      </p:sp>
      <p:sp>
        <p:nvSpPr>
          <p:cNvPr id="4" name="Контейнер за номер на слайда 3"/>
          <p:cNvSpPr>
            <a:spLocks noGrp="1"/>
          </p:cNvSpPr>
          <p:nvPr>
            <p:ph type="sldNum" sz="quarter" idx="5"/>
          </p:nvPr>
        </p:nvSpPr>
        <p:spPr/>
        <p:txBody>
          <a:bodyPr/>
          <a:lstStyle/>
          <a:p>
            <a:fld id="{C6B3AB32-59DF-41F1-9618-EDFBF5049629}" type="slidenum">
              <a:rPr lang="en-US" smtClean="0"/>
              <a:t>19</a:t>
            </a:fld>
            <a:endParaRPr lang="en-US" dirty="0"/>
          </a:p>
        </p:txBody>
      </p:sp>
    </p:spTree>
    <p:extLst>
      <p:ext uri="{BB962C8B-B14F-4D97-AF65-F5344CB8AC3E}">
        <p14:creationId xmlns:p14="http://schemas.microsoft.com/office/powerpoint/2010/main" val="2608151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Заглавен слайд">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bg-BG"/>
              <a:t>Редакт. стил загл. образец</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bg-BG"/>
              <a:t>Щракнете, за да редактирате стила на подзаглавието в образеца</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27-Jun-24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лавие и вертикален текст">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bg-BG"/>
              <a:t>Редакт. стил загл. образец</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27-Jun-24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но заглавие и текст">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bg-BG"/>
              <a:t>Редакт. стил загл. образец</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27-Jun-24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bg-BG"/>
              <a:t>Редакт. стил загл. образец</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27-Jun-24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лавка разд.">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bg-BG"/>
              <a:t>Редакт. стил загл. образец</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27-Jun-24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е съдържания">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bg-BG"/>
              <a:t>Редакт. стил загл. образец</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27-Jun-24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bg-BG"/>
              <a:t>Редакт. стил загл. образец</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a:t>Щракнете, за да редактирате стиловете на текста в образеца</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a:t>Щракнете, за да редактирате стиловете на текста в образеца</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27-Jun-24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Само заглавие">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27-Jun-24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bg-BG"/>
              <a:t>Редакт. стил загл. образец</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разе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27-Jun-24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Съдържание с надпис">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bg-BG"/>
              <a:t>Редакт. стил загл. образец</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27-Jun-24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Картина с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bg-BG"/>
              <a:t>Редакт. стил загл. образец</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bg-BG"/>
              <a:t>Щракнете върху иконата, за да добавите картина</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p>
            <a:fld id="{B61BEF0D-F0BB-DE4B-95CE-6DB70DBA9567}" type="datetimeFigureOut">
              <a:rPr lang="en-US" smtClean="0"/>
              <a:pPr/>
              <a:t>27-Jun-24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bg-BG"/>
              <a:t>Редакт. стил загл. образец</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27-Jun-24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customXml" Target="../ink/ink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10.png"/><Relationship Id="rId5" Type="http://schemas.openxmlformats.org/officeDocument/2006/relationships/customXml" Target="../ink/ink1.xml"/><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customXml" Target="../ink/ink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6.jpe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38.svg"/><Relationship Id="rId4" Type="http://schemas.openxmlformats.org/officeDocument/2006/relationships/diagramData" Target="../diagrams/data2.xml"/><Relationship Id="rId9"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Retentive network</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bg-BG" dirty="0">
                <a:solidFill>
                  <a:srgbClr val="7CEBFF"/>
                </a:solidFill>
              </a:rPr>
              <a:t>А</a:t>
            </a:r>
            <a:r>
              <a:rPr lang="en-US" dirty="0">
                <a:solidFill>
                  <a:srgbClr val="7CEBFF"/>
                </a:solidFill>
              </a:rPr>
              <a:t> successor to transformer for large language models?</a:t>
            </a:r>
          </a:p>
        </p:txBody>
      </p:sp>
      <p:sp>
        <p:nvSpPr>
          <p:cNvPr id="4" name="Subtitle 2">
            <a:extLst>
              <a:ext uri="{FF2B5EF4-FFF2-40B4-BE49-F238E27FC236}">
                <a16:creationId xmlns:a16="http://schemas.microsoft.com/office/drawing/2014/main" id="{4584B63C-143F-F4C7-9E15-E4CC5F5FFF14}"/>
              </a:ext>
            </a:extLst>
          </p:cNvPr>
          <p:cNvSpPr txBox="1">
            <a:spLocks/>
          </p:cNvSpPr>
          <p:nvPr/>
        </p:nvSpPr>
        <p:spPr>
          <a:xfrm>
            <a:off x="581191" y="5952068"/>
            <a:ext cx="10993546" cy="48482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dirty="0">
                <a:solidFill>
                  <a:srgbClr val="7CEBFF"/>
                </a:solidFill>
              </a:rPr>
              <a:t>Militsa </a:t>
            </a:r>
            <a:r>
              <a:rPr lang="en-US" dirty="0" err="1">
                <a:solidFill>
                  <a:srgbClr val="7CEBFF"/>
                </a:solidFill>
              </a:rPr>
              <a:t>ivanova</a:t>
            </a:r>
            <a:endParaRPr lang="en-US" dirty="0">
              <a:solidFill>
                <a:srgbClr val="7CEBFF"/>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Understanding the math behind everything</a:t>
            </a:r>
          </a:p>
        </p:txBody>
      </p:sp>
      <mc:AlternateContent xmlns:mc="http://schemas.openxmlformats.org/markup-compatibility/2006" xmlns:a14="http://schemas.microsoft.com/office/drawing/2010/main">
        <mc:Choice Requires="a14">
          <p:sp>
            <p:nvSpPr>
              <p:cNvPr id="7" name="Текстово поле 6">
                <a:extLst>
                  <a:ext uri="{FF2B5EF4-FFF2-40B4-BE49-F238E27FC236}">
                    <a16:creationId xmlns:a16="http://schemas.microsoft.com/office/drawing/2014/main" id="{3C723ED8-4EDF-FA4F-33A7-9C965D2FD4CA}"/>
                  </a:ext>
                </a:extLst>
              </p:cNvPr>
              <p:cNvSpPr txBox="1"/>
              <p:nvPr/>
            </p:nvSpPr>
            <p:spPr>
              <a:xfrm>
                <a:off x="1245635" y="2589245"/>
                <a:ext cx="3531638" cy="369332"/>
              </a:xfrm>
              <a:prstGeom prst="rect">
                <a:avLst/>
              </a:prstGeom>
              <a:noFill/>
            </p:spPr>
            <p:txBody>
              <a:bodyPr wrap="square" lIns="0" tIns="0" rIns="0" bIns="0" rtlCol="0">
                <a:spAutoFit/>
              </a:bodyPr>
              <a:lstStyle/>
              <a:p>
                <a14:m>
                  <m:oMath xmlns:m="http://schemas.openxmlformats.org/officeDocument/2006/math">
                    <m:r>
                      <m:rPr>
                        <m:nor/>
                      </m:rPr>
                      <a:rPr lang="el-GR" sz="2400"/>
                      <m:t>σ</m:t>
                    </m:r>
                    <m:r>
                      <m:rPr>
                        <m:nor/>
                      </m:rPr>
                      <a:rPr lang="en-US" sz="2400" b="0" i="0" smtClean="0"/>
                      <m:t>(</m:t>
                    </m:r>
                    <m:r>
                      <m:rPr>
                        <m:nor/>
                      </m:rPr>
                      <a:rPr lang="el-GR" sz="2400"/>
                      <m:t>σ</m:t>
                    </m:r>
                  </m:oMath>
                </a14:m>
                <a:r>
                  <a:rPr lang="en-US" sz="2400" dirty="0"/>
                  <a:t>(</a:t>
                </a:r>
                <a:r>
                  <a:rPr lang="el-GR" sz="2400" dirty="0"/>
                  <a:t>σ</a:t>
                </a:r>
                <a:r>
                  <a:rPr lang="en-US" sz="2400" dirty="0"/>
                  <a:t>(ax) + by) + </a:t>
                </a:r>
                <a:r>
                  <a:rPr lang="en-US" sz="2400" dirty="0" err="1"/>
                  <a:t>cz</a:t>
                </a:r>
                <a:r>
                  <a:rPr lang="en-US" sz="2400" dirty="0"/>
                  <a:t>)</a:t>
                </a:r>
                <a:r>
                  <a:rPr lang="bg-BG" sz="2400" dirty="0"/>
                  <a:t> =</a:t>
                </a:r>
                <a:endParaRPr lang="en-US" sz="2400" dirty="0"/>
              </a:p>
            </p:txBody>
          </p:sp>
        </mc:Choice>
        <mc:Fallback xmlns="">
          <p:sp>
            <p:nvSpPr>
              <p:cNvPr id="7" name="Текстово поле 6">
                <a:extLst>
                  <a:ext uri="{FF2B5EF4-FFF2-40B4-BE49-F238E27FC236}">
                    <a16:creationId xmlns:a16="http://schemas.microsoft.com/office/drawing/2014/main" id="{3C723ED8-4EDF-FA4F-33A7-9C965D2FD4CA}"/>
                  </a:ext>
                </a:extLst>
              </p:cNvPr>
              <p:cNvSpPr txBox="1">
                <a:spLocks noRot="1" noChangeAspect="1" noMove="1" noResize="1" noEditPoints="1" noAdjustHandles="1" noChangeArrowheads="1" noChangeShapeType="1" noTextEdit="1"/>
              </p:cNvSpPr>
              <p:nvPr/>
            </p:nvSpPr>
            <p:spPr>
              <a:xfrm>
                <a:off x="1245635" y="2589245"/>
                <a:ext cx="3531638" cy="369332"/>
              </a:xfrm>
              <a:prstGeom prst="rect">
                <a:avLst/>
              </a:prstGeom>
              <a:blipFill>
                <a:blip r:embed="rId2"/>
                <a:stretch>
                  <a:fillRect l="-2241" t="-28333" b="-50000"/>
                </a:stretch>
              </a:blipFill>
            </p:spPr>
            <p:txBody>
              <a:bodyPr/>
              <a:lstStyle/>
              <a:p>
                <a:r>
                  <a:rPr lang="en-US">
                    <a:noFill/>
                  </a:rPr>
                  <a:t> </a:t>
                </a:r>
              </a:p>
            </p:txBody>
          </p:sp>
        </mc:Fallback>
      </mc:AlternateContent>
      <p:sp>
        <p:nvSpPr>
          <p:cNvPr id="8" name="Текстово поле 7">
            <a:extLst>
              <a:ext uri="{FF2B5EF4-FFF2-40B4-BE49-F238E27FC236}">
                <a16:creationId xmlns:a16="http://schemas.microsoft.com/office/drawing/2014/main" id="{6D67922A-6376-B404-254E-3E436B50A58D}"/>
              </a:ext>
            </a:extLst>
          </p:cNvPr>
          <p:cNvSpPr txBox="1"/>
          <p:nvPr/>
        </p:nvSpPr>
        <p:spPr>
          <a:xfrm>
            <a:off x="6242180" y="2539578"/>
            <a:ext cx="5061924" cy="646331"/>
          </a:xfrm>
          <a:prstGeom prst="rect">
            <a:avLst/>
          </a:prstGeom>
          <a:noFill/>
        </p:spPr>
        <p:txBody>
          <a:bodyPr wrap="square" rtlCol="0">
            <a:spAutoFit/>
          </a:bodyPr>
          <a:lstStyle/>
          <a:p>
            <a:r>
              <a:rPr lang="en-US" dirty="0"/>
              <a:t>The memory is filled with the buffer and the future operations depend on the previous ones</a:t>
            </a:r>
          </a:p>
        </p:txBody>
      </p:sp>
      <mc:AlternateContent xmlns:mc="http://schemas.openxmlformats.org/markup-compatibility/2006" xmlns:a14="http://schemas.microsoft.com/office/drawing/2010/main">
        <mc:Choice Requires="a14">
          <p:sp>
            <p:nvSpPr>
              <p:cNvPr id="9" name="Текстово поле 8">
                <a:extLst>
                  <a:ext uri="{FF2B5EF4-FFF2-40B4-BE49-F238E27FC236}">
                    <a16:creationId xmlns:a16="http://schemas.microsoft.com/office/drawing/2014/main" id="{0899CFE0-04E4-E8ED-F2A9-36DF79CB8E84}"/>
                  </a:ext>
                </a:extLst>
              </p:cNvPr>
              <p:cNvSpPr txBox="1"/>
              <p:nvPr/>
            </p:nvSpPr>
            <p:spPr>
              <a:xfrm>
                <a:off x="979713" y="3829832"/>
                <a:ext cx="3088433" cy="15417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3600" i="1">
                              <a:solidFill>
                                <a:srgbClr val="836967"/>
                              </a:solidFill>
                              <a:latin typeface="Cambria Math" panose="02040503050406030204" pitchFamily="18" charset="0"/>
                            </a:rPr>
                          </m:ctrlPr>
                        </m:dPr>
                        <m:e>
                          <m:m>
                            <m:mPr>
                              <m:plcHide m:val="on"/>
                              <m:mcs>
                                <m:mc>
                                  <m:mcPr>
                                    <m:count m:val="1"/>
                                    <m:mcJc m:val="center"/>
                                  </m:mcPr>
                                </m:mc>
                              </m:mcs>
                              <m:ctrlPr>
                                <a:rPr lang="en-US" sz="3600" i="1">
                                  <a:solidFill>
                                    <a:srgbClr val="836967"/>
                                  </a:solidFill>
                                  <a:latin typeface="Cambria Math" panose="02040503050406030204" pitchFamily="18" charset="0"/>
                                </a:rPr>
                              </m:ctrlPr>
                            </m:mPr>
                            <m:mr>
                              <m:e>
                                <m:r>
                                  <a:rPr lang="en-US" sz="3600" i="1">
                                    <a:latin typeface="Cambria Math" panose="02040503050406030204" pitchFamily="18" charset="0"/>
                                  </a:rPr>
                                  <m:t>𝑥</m:t>
                                </m:r>
                              </m:e>
                            </m:mr>
                            <m:mr>
                              <m:e>
                                <m:r>
                                  <a:rPr lang="en-US" sz="3600" i="1">
                                    <a:latin typeface="Cambria Math" panose="02040503050406030204" pitchFamily="18" charset="0"/>
                                  </a:rPr>
                                  <m:t>𝑦</m:t>
                                </m:r>
                              </m:e>
                            </m:mr>
                            <m:mr>
                              <m:e>
                                <m:r>
                                  <a:rPr lang="en-US" sz="3600" b="0" i="1" smtClean="0">
                                    <a:latin typeface="Cambria Math" panose="02040503050406030204" pitchFamily="18" charset="0"/>
                                  </a:rPr>
                                  <m:t>𝑧</m:t>
                                </m:r>
                              </m:e>
                            </m:mr>
                          </m:m>
                        </m:e>
                      </m:d>
                      <m:sSup>
                        <m:sSupPr>
                          <m:ctrlPr>
                            <a:rPr lang="en-US" sz="3600" i="1">
                              <a:solidFill>
                                <a:srgbClr val="836967"/>
                              </a:solidFill>
                              <a:latin typeface="Cambria Math" panose="02040503050406030204" pitchFamily="18" charset="0"/>
                            </a:rPr>
                          </m:ctrlPr>
                        </m:sSupPr>
                        <m:e>
                          <m:d>
                            <m:dPr>
                              <m:ctrlPr>
                                <a:rPr lang="en-US" sz="3600" i="1">
                                  <a:solidFill>
                                    <a:srgbClr val="836967"/>
                                  </a:solidFill>
                                  <a:latin typeface="Cambria Math" panose="02040503050406030204" pitchFamily="18" charset="0"/>
                                </a:rPr>
                              </m:ctrlPr>
                            </m:dPr>
                            <m:e>
                              <m:m>
                                <m:mPr>
                                  <m:plcHide m:val="on"/>
                                  <m:mcs>
                                    <m:mc>
                                      <m:mcPr>
                                        <m:count m:val="1"/>
                                        <m:mcJc m:val="center"/>
                                      </m:mcPr>
                                    </m:mc>
                                  </m:mcs>
                                  <m:ctrlPr>
                                    <a:rPr lang="en-US" sz="3600" i="1">
                                      <a:solidFill>
                                        <a:srgbClr val="836967"/>
                                      </a:solidFill>
                                      <a:latin typeface="Cambria Math" panose="02040503050406030204" pitchFamily="18" charset="0"/>
                                    </a:rPr>
                                  </m:ctrlPr>
                                </m:mPr>
                                <m:mr>
                                  <m:e>
                                    <m:r>
                                      <a:rPr lang="en-US" sz="3600" i="1">
                                        <a:latin typeface="Cambria Math" panose="02040503050406030204" pitchFamily="18" charset="0"/>
                                      </a:rPr>
                                      <m:t>𝑎</m:t>
                                    </m:r>
                                  </m:e>
                                </m:mr>
                                <m:mr>
                                  <m:e>
                                    <m:r>
                                      <a:rPr lang="en-US" sz="3600" i="1">
                                        <a:latin typeface="Cambria Math" panose="02040503050406030204" pitchFamily="18" charset="0"/>
                                      </a:rPr>
                                      <m:t>𝑏</m:t>
                                    </m:r>
                                  </m:e>
                                </m:mr>
                                <m:mr>
                                  <m:e>
                                    <m:r>
                                      <a:rPr lang="en-US" sz="3600" i="1">
                                        <a:latin typeface="Cambria Math" panose="02040503050406030204" pitchFamily="18" charset="0"/>
                                      </a:rPr>
                                      <m:t>𝑐</m:t>
                                    </m:r>
                                  </m:e>
                                </m:mr>
                              </m:m>
                            </m:e>
                          </m:d>
                        </m:e>
                        <m:sup>
                          <m:r>
                            <a:rPr lang="en-US" sz="3600" i="1">
                              <a:latin typeface="Cambria Math" panose="02040503050406030204" pitchFamily="18" charset="0"/>
                            </a:rPr>
                            <m:t>𝑇</m:t>
                          </m:r>
                        </m:sup>
                      </m:sSup>
                      <m:r>
                        <a:rPr lang="en-US" sz="3600" i="0">
                          <a:latin typeface="Cambria Math" panose="02040503050406030204" pitchFamily="18" charset="0"/>
                        </a:rPr>
                        <m:t>=</m:t>
                      </m:r>
                    </m:oMath>
                  </m:oMathPara>
                </a14:m>
                <a:endParaRPr lang="en-US" dirty="0"/>
              </a:p>
            </p:txBody>
          </p:sp>
        </mc:Choice>
        <mc:Fallback xmlns="">
          <p:sp>
            <p:nvSpPr>
              <p:cNvPr id="9" name="Текстово поле 8">
                <a:extLst>
                  <a:ext uri="{FF2B5EF4-FFF2-40B4-BE49-F238E27FC236}">
                    <a16:creationId xmlns:a16="http://schemas.microsoft.com/office/drawing/2014/main" id="{0899CFE0-04E4-E8ED-F2A9-36DF79CB8E84}"/>
                  </a:ext>
                </a:extLst>
              </p:cNvPr>
              <p:cNvSpPr txBox="1">
                <a:spLocks noRot="1" noChangeAspect="1" noMove="1" noResize="1" noEditPoints="1" noAdjustHandles="1" noChangeArrowheads="1" noChangeShapeType="1" noTextEdit="1"/>
              </p:cNvSpPr>
              <p:nvPr/>
            </p:nvSpPr>
            <p:spPr>
              <a:xfrm>
                <a:off x="979713" y="3829832"/>
                <a:ext cx="3088433" cy="1541704"/>
              </a:xfrm>
              <a:prstGeom prst="rect">
                <a:avLst/>
              </a:prstGeom>
              <a:blipFill>
                <a:blip r:embed="rId3"/>
                <a:stretch>
                  <a:fillRect/>
                </a:stretch>
              </a:blipFill>
            </p:spPr>
            <p:txBody>
              <a:bodyPr/>
              <a:lstStyle/>
              <a:p>
                <a:r>
                  <a:rPr lang="en-US">
                    <a:noFill/>
                  </a:rPr>
                  <a:t> </a:t>
                </a:r>
              </a:p>
            </p:txBody>
          </p:sp>
        </mc:Fallback>
      </mc:AlternateContent>
      <p:pic>
        <p:nvPicPr>
          <p:cNvPr id="11" name="Picture 2" descr="Cute Cat | Cute Kitty">
            <a:extLst>
              <a:ext uri="{FF2B5EF4-FFF2-40B4-BE49-F238E27FC236}">
                <a16:creationId xmlns:a16="http://schemas.microsoft.com/office/drawing/2014/main" id="{5BD74A82-B907-9EF6-8D13-371814E92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418" y="2343921"/>
            <a:ext cx="743710" cy="9288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te Cat | Cute Kitty">
            <a:extLst>
              <a:ext uri="{FF2B5EF4-FFF2-40B4-BE49-F238E27FC236}">
                <a16:creationId xmlns:a16="http://schemas.microsoft.com/office/drawing/2014/main" id="{30DC24EA-285F-57B9-553C-D019C805E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1019" y="4276228"/>
            <a:ext cx="743710" cy="928831"/>
          </a:xfrm>
          <a:prstGeom prst="rect">
            <a:avLst/>
          </a:prstGeom>
          <a:noFill/>
          <a:extLst>
            <a:ext uri="{909E8E84-426E-40DD-AFC4-6F175D3DCCD1}">
              <a14:hiddenFill xmlns:a14="http://schemas.microsoft.com/office/drawing/2010/main">
                <a:solidFill>
                  <a:srgbClr val="FFFFFF"/>
                </a:solidFill>
              </a14:hiddenFill>
            </a:ext>
          </a:extLst>
        </p:spPr>
      </p:pic>
      <p:sp>
        <p:nvSpPr>
          <p:cNvPr id="15" name="Текстово поле 14">
            <a:extLst>
              <a:ext uri="{FF2B5EF4-FFF2-40B4-BE49-F238E27FC236}">
                <a16:creationId xmlns:a16="http://schemas.microsoft.com/office/drawing/2014/main" id="{0E86F9D3-BDCD-EDFC-C757-763035D3F5EC}"/>
              </a:ext>
            </a:extLst>
          </p:cNvPr>
          <p:cNvSpPr txBox="1"/>
          <p:nvPr/>
        </p:nvSpPr>
        <p:spPr>
          <a:xfrm>
            <a:off x="6242180" y="4612734"/>
            <a:ext cx="4970107" cy="923330"/>
          </a:xfrm>
          <a:prstGeom prst="rect">
            <a:avLst/>
          </a:prstGeom>
          <a:noFill/>
        </p:spPr>
        <p:txBody>
          <a:bodyPr wrap="square" rtlCol="0">
            <a:spAutoFit/>
          </a:bodyPr>
          <a:lstStyle/>
          <a:p>
            <a:r>
              <a:rPr lang="en-US" dirty="0"/>
              <a:t>The memory is filled with all the dot products, which are calculated simultaneously, and then </a:t>
            </a:r>
          </a:p>
          <a:p>
            <a:r>
              <a:rPr lang="en-US" dirty="0"/>
              <a:t>we sum them</a:t>
            </a:r>
          </a:p>
        </p:txBody>
      </p:sp>
    </p:spTree>
    <p:extLst>
      <p:ext uri="{BB962C8B-B14F-4D97-AF65-F5344CB8AC3E}">
        <p14:creationId xmlns:p14="http://schemas.microsoft.com/office/powerpoint/2010/main" val="574747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Understanding the math behind everything</a:t>
            </a:r>
          </a:p>
        </p:txBody>
      </p:sp>
      <p:pic>
        <p:nvPicPr>
          <p:cNvPr id="6146" name="Picture 2" descr="Understanding The Key Equation in Transformer | by Takayuki Kimura | Medium">
            <a:extLst>
              <a:ext uri="{FF2B5EF4-FFF2-40B4-BE49-F238E27FC236}">
                <a16:creationId xmlns:a16="http://schemas.microsoft.com/office/drawing/2014/main" id="{265A4392-7A37-E233-2D5F-E748A60E6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6139" y="1953143"/>
            <a:ext cx="3973253" cy="874323"/>
          </a:xfrm>
          <a:prstGeom prst="rect">
            <a:avLst/>
          </a:prstGeom>
          <a:noFill/>
          <a:extLst>
            <a:ext uri="{909E8E84-426E-40DD-AFC4-6F175D3DCCD1}">
              <a14:hiddenFill xmlns:a14="http://schemas.microsoft.com/office/drawing/2010/main">
                <a:solidFill>
                  <a:srgbClr val="FFFFFF"/>
                </a:solidFill>
              </a14:hiddenFill>
            </a:ext>
          </a:extLst>
        </p:spPr>
      </p:pic>
      <p:sp>
        <p:nvSpPr>
          <p:cNvPr id="3" name="Текстово поле 2">
            <a:extLst>
              <a:ext uri="{FF2B5EF4-FFF2-40B4-BE49-F238E27FC236}">
                <a16:creationId xmlns:a16="http://schemas.microsoft.com/office/drawing/2014/main" id="{9F9870EF-2993-B7DB-C663-9306EEC7F519}"/>
              </a:ext>
            </a:extLst>
          </p:cNvPr>
          <p:cNvSpPr txBox="1"/>
          <p:nvPr/>
        </p:nvSpPr>
        <p:spPr>
          <a:xfrm>
            <a:off x="572853" y="2159471"/>
            <a:ext cx="7726017" cy="461665"/>
          </a:xfrm>
          <a:prstGeom prst="rect">
            <a:avLst/>
          </a:prstGeom>
          <a:noFill/>
        </p:spPr>
        <p:txBody>
          <a:bodyPr wrap="square" rtlCol="0">
            <a:spAutoFit/>
          </a:bodyPr>
          <a:lstStyle/>
          <a:p>
            <a:r>
              <a:rPr lang="en-US" sz="2400" dirty="0"/>
              <a:t>Why can’t a Transformer be written recurrently?</a:t>
            </a:r>
          </a:p>
        </p:txBody>
      </p:sp>
      <p:pic>
        <p:nvPicPr>
          <p:cNvPr id="1026" name="Picture 2" descr="Softmax Function: Advantages and Applications | BotPenguin">
            <a:extLst>
              <a:ext uri="{FF2B5EF4-FFF2-40B4-BE49-F238E27FC236}">
                <a16:creationId xmlns:a16="http://schemas.microsoft.com/office/drawing/2014/main" id="{A154E1B0-6B7F-1B3A-F048-AFCDA09636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090" y="3060441"/>
            <a:ext cx="3536302" cy="3536302"/>
          </a:xfrm>
          <a:prstGeom prst="rect">
            <a:avLst/>
          </a:prstGeom>
          <a:noFill/>
          <a:extLst>
            <a:ext uri="{909E8E84-426E-40DD-AFC4-6F175D3DCCD1}">
              <a14:hiddenFill xmlns:a14="http://schemas.microsoft.com/office/drawing/2010/main">
                <a:solidFill>
                  <a:srgbClr val="FFFFFF"/>
                </a:solidFill>
              </a14:hiddenFill>
            </a:ext>
          </a:extLst>
        </p:spPr>
      </p:pic>
      <p:sp>
        <p:nvSpPr>
          <p:cNvPr id="6" name="Текстово поле 5">
            <a:extLst>
              <a:ext uri="{FF2B5EF4-FFF2-40B4-BE49-F238E27FC236}">
                <a16:creationId xmlns:a16="http://schemas.microsoft.com/office/drawing/2014/main" id="{F44B68D7-5A25-0C7E-7F19-4619C20C4B29}"/>
              </a:ext>
            </a:extLst>
          </p:cNvPr>
          <p:cNvSpPr txBox="1"/>
          <p:nvPr/>
        </p:nvSpPr>
        <p:spPr>
          <a:xfrm>
            <a:off x="581193" y="3060440"/>
            <a:ext cx="5721636" cy="2308324"/>
          </a:xfrm>
          <a:prstGeom prst="rect">
            <a:avLst/>
          </a:prstGeom>
          <a:noFill/>
        </p:spPr>
        <p:txBody>
          <a:bodyPr wrap="square" rtlCol="0">
            <a:spAutoFit/>
          </a:bodyPr>
          <a:lstStyle/>
          <a:p>
            <a:pPr marL="285750" indent="-285750">
              <a:buFontTx/>
              <a:buChar char="-"/>
            </a:pPr>
            <a:r>
              <a:rPr lang="en-US" dirty="0"/>
              <a:t>It would lose the ability to process the entire input sequence in parallel</a:t>
            </a:r>
          </a:p>
          <a:p>
            <a:endParaRPr lang="en-US" dirty="0"/>
          </a:p>
          <a:p>
            <a:pPr marL="285750" indent="-285750">
              <a:buFontTx/>
              <a:buChar char="-"/>
            </a:pPr>
            <a:r>
              <a:rPr lang="en-US" dirty="0"/>
              <a:t>The self-attention mechanism of Transformers allows each position in the sequence to directly attend to every other position, regardless of distance, enabling the model to learn relationships between distant elements effectively</a:t>
            </a:r>
          </a:p>
        </p:txBody>
      </p:sp>
      <p:sp>
        <p:nvSpPr>
          <p:cNvPr id="4" name="Текстово поле 3">
            <a:extLst>
              <a:ext uri="{FF2B5EF4-FFF2-40B4-BE49-F238E27FC236}">
                <a16:creationId xmlns:a16="http://schemas.microsoft.com/office/drawing/2014/main" id="{B7AA38B0-95D1-0928-C67B-A449C8A27F4D}"/>
              </a:ext>
            </a:extLst>
          </p:cNvPr>
          <p:cNvSpPr txBox="1"/>
          <p:nvPr/>
        </p:nvSpPr>
        <p:spPr>
          <a:xfrm>
            <a:off x="5000709" y="5331532"/>
            <a:ext cx="2604239" cy="1200329"/>
          </a:xfrm>
          <a:prstGeom prst="rect">
            <a:avLst/>
          </a:prstGeom>
          <a:noFill/>
        </p:spPr>
        <p:txBody>
          <a:bodyPr wrap="none" rtlCol="0">
            <a:spAutoFit/>
          </a:bodyPr>
          <a:lstStyle/>
          <a:p>
            <a:r>
              <a:rPr lang="en-US" dirty="0"/>
              <a:t>Why do we use </a:t>
            </a:r>
            <a:r>
              <a:rPr lang="en-US" dirty="0" err="1"/>
              <a:t>Softmax</a:t>
            </a:r>
            <a:r>
              <a:rPr lang="en-US" dirty="0"/>
              <a:t>?</a:t>
            </a:r>
          </a:p>
          <a:p>
            <a:pPr marL="285750" indent="-285750">
              <a:buFontTx/>
              <a:buChar char="-"/>
            </a:pPr>
            <a:r>
              <a:rPr lang="en-US" dirty="0"/>
              <a:t>Attention weights</a:t>
            </a:r>
          </a:p>
          <a:p>
            <a:pPr marL="285750" indent="-285750">
              <a:buFontTx/>
              <a:buChar char="-"/>
            </a:pPr>
            <a:r>
              <a:rPr lang="en-US" dirty="0"/>
              <a:t>Probability distribution</a:t>
            </a:r>
          </a:p>
          <a:p>
            <a:pPr marL="285750" indent="-285750">
              <a:buFontTx/>
              <a:buChar char="-"/>
            </a:pPr>
            <a:r>
              <a:rPr lang="en-US" b="0" i="0" dirty="0">
                <a:solidFill>
                  <a:srgbClr val="242424"/>
                </a:solidFill>
                <a:effectLst/>
                <a:latin typeface="source-serif-pro"/>
              </a:rPr>
              <a:t>Stabilizing Gradients</a:t>
            </a:r>
            <a:endParaRPr lang="en-US" dirty="0"/>
          </a:p>
        </p:txBody>
      </p:sp>
    </p:spTree>
    <p:extLst>
      <p:ext uri="{BB962C8B-B14F-4D97-AF65-F5344CB8AC3E}">
        <p14:creationId xmlns:p14="http://schemas.microsoft.com/office/powerpoint/2010/main" val="805358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Understanding the math behind everything</a:t>
            </a:r>
          </a:p>
        </p:txBody>
      </p:sp>
      <p:sp>
        <p:nvSpPr>
          <p:cNvPr id="3" name="Текстово поле 2">
            <a:extLst>
              <a:ext uri="{FF2B5EF4-FFF2-40B4-BE49-F238E27FC236}">
                <a16:creationId xmlns:a16="http://schemas.microsoft.com/office/drawing/2014/main" id="{9F9870EF-2993-B7DB-C663-9306EEC7F519}"/>
              </a:ext>
            </a:extLst>
          </p:cNvPr>
          <p:cNvSpPr txBox="1"/>
          <p:nvPr/>
        </p:nvSpPr>
        <p:spPr>
          <a:xfrm>
            <a:off x="901147" y="2425148"/>
            <a:ext cx="5380383" cy="830997"/>
          </a:xfrm>
          <a:prstGeom prst="rect">
            <a:avLst/>
          </a:prstGeom>
          <a:noFill/>
        </p:spPr>
        <p:txBody>
          <a:bodyPr wrap="square" rtlCol="0">
            <a:spAutoFit/>
          </a:bodyPr>
          <a:lstStyle/>
          <a:p>
            <a:r>
              <a:rPr lang="en-US" sz="2400" dirty="0"/>
              <a:t>Then why are Transformers so inefficient when it comes to inference?</a:t>
            </a:r>
          </a:p>
        </p:txBody>
      </p:sp>
      <p:pic>
        <p:nvPicPr>
          <p:cNvPr id="8194" name="Picture 2" descr="Attention matrix visualization: (a) weights in BERT Encoding Unit... |  Download Scientific Diagram">
            <a:extLst>
              <a:ext uri="{FF2B5EF4-FFF2-40B4-BE49-F238E27FC236}">
                <a16:creationId xmlns:a16="http://schemas.microsoft.com/office/drawing/2014/main" id="{8CB8EE80-A3F0-806A-B6AF-B1AF41E6D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6934" y="2046380"/>
            <a:ext cx="4333875" cy="4371975"/>
          </a:xfrm>
          <a:prstGeom prst="rect">
            <a:avLst/>
          </a:prstGeom>
          <a:noFill/>
          <a:extLst>
            <a:ext uri="{909E8E84-426E-40DD-AFC4-6F175D3DCCD1}">
              <a14:hiddenFill xmlns:a14="http://schemas.microsoft.com/office/drawing/2010/main">
                <a:solidFill>
                  <a:srgbClr val="FFFFFF"/>
                </a:solidFill>
              </a14:hiddenFill>
            </a:ext>
          </a:extLst>
        </p:spPr>
      </p:pic>
      <p:pic>
        <p:nvPicPr>
          <p:cNvPr id="6" name="Картина 5">
            <a:extLst>
              <a:ext uri="{FF2B5EF4-FFF2-40B4-BE49-F238E27FC236}">
                <a16:creationId xmlns:a16="http://schemas.microsoft.com/office/drawing/2014/main" id="{439568CA-0F96-A537-1080-60906186CB81}"/>
              </a:ext>
            </a:extLst>
          </p:cNvPr>
          <p:cNvPicPr>
            <a:picLocks noChangeAspect="1"/>
          </p:cNvPicPr>
          <p:nvPr/>
        </p:nvPicPr>
        <p:blipFill>
          <a:blip r:embed="rId4"/>
          <a:stretch>
            <a:fillRect/>
          </a:stretch>
        </p:blipFill>
        <p:spPr>
          <a:xfrm>
            <a:off x="581191" y="3472198"/>
            <a:ext cx="6247346" cy="2235980"/>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Ръкопис 10">
                <a:extLst>
                  <a:ext uri="{FF2B5EF4-FFF2-40B4-BE49-F238E27FC236}">
                    <a16:creationId xmlns:a16="http://schemas.microsoft.com/office/drawing/2014/main" id="{A1C602C2-FFCA-D8F4-0199-7C42A20CAEB3}"/>
                  </a:ext>
                </a:extLst>
              </p14:cNvPr>
              <p14:cNvContentPartPr/>
              <p14:nvPr/>
            </p14:nvContentPartPr>
            <p14:xfrm>
              <a:off x="951568" y="4448630"/>
              <a:ext cx="5317560" cy="106920"/>
            </p14:xfrm>
          </p:contentPart>
        </mc:Choice>
        <mc:Fallback xmlns="">
          <p:pic>
            <p:nvPicPr>
              <p:cNvPr id="11" name="Ръкопис 10">
                <a:extLst>
                  <a:ext uri="{FF2B5EF4-FFF2-40B4-BE49-F238E27FC236}">
                    <a16:creationId xmlns:a16="http://schemas.microsoft.com/office/drawing/2014/main" id="{A1C602C2-FFCA-D8F4-0199-7C42A20CAEB3}"/>
                  </a:ext>
                </a:extLst>
              </p:cNvPr>
              <p:cNvPicPr/>
              <p:nvPr/>
            </p:nvPicPr>
            <p:blipFill>
              <a:blip r:embed="rId6"/>
              <a:stretch>
                <a:fillRect/>
              </a:stretch>
            </p:blipFill>
            <p:spPr>
              <a:xfrm>
                <a:off x="915928" y="4376990"/>
                <a:ext cx="53892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Ръкопис 11">
                <a:extLst>
                  <a:ext uri="{FF2B5EF4-FFF2-40B4-BE49-F238E27FC236}">
                    <a16:creationId xmlns:a16="http://schemas.microsoft.com/office/drawing/2014/main" id="{953EDD2C-C54D-E433-F16B-B498CC7D478C}"/>
                  </a:ext>
                </a:extLst>
              </p14:cNvPr>
              <p14:cNvContentPartPr/>
              <p14:nvPr/>
            </p14:nvContentPartPr>
            <p14:xfrm>
              <a:off x="951568" y="5066030"/>
              <a:ext cx="5383080" cy="93240"/>
            </p14:xfrm>
          </p:contentPart>
        </mc:Choice>
        <mc:Fallback xmlns="">
          <p:pic>
            <p:nvPicPr>
              <p:cNvPr id="12" name="Ръкопис 11">
                <a:extLst>
                  <a:ext uri="{FF2B5EF4-FFF2-40B4-BE49-F238E27FC236}">
                    <a16:creationId xmlns:a16="http://schemas.microsoft.com/office/drawing/2014/main" id="{953EDD2C-C54D-E433-F16B-B498CC7D478C}"/>
                  </a:ext>
                </a:extLst>
              </p:cNvPr>
              <p:cNvPicPr/>
              <p:nvPr/>
            </p:nvPicPr>
            <p:blipFill>
              <a:blip r:embed="rId8"/>
              <a:stretch>
                <a:fillRect/>
              </a:stretch>
            </p:blipFill>
            <p:spPr>
              <a:xfrm>
                <a:off x="915928" y="4994030"/>
                <a:ext cx="54547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Ръкопис 13">
                <a:extLst>
                  <a:ext uri="{FF2B5EF4-FFF2-40B4-BE49-F238E27FC236}">
                    <a16:creationId xmlns:a16="http://schemas.microsoft.com/office/drawing/2014/main" id="{A857FA6C-4323-3EF0-BC8C-ECDF8F0CA12F}"/>
                  </a:ext>
                </a:extLst>
              </p14:cNvPr>
              <p14:cNvContentPartPr/>
              <p14:nvPr/>
            </p14:nvContentPartPr>
            <p14:xfrm>
              <a:off x="951568" y="4159550"/>
              <a:ext cx="5355000" cy="21240"/>
            </p14:xfrm>
          </p:contentPart>
        </mc:Choice>
        <mc:Fallback xmlns="">
          <p:pic>
            <p:nvPicPr>
              <p:cNvPr id="14" name="Ръкопис 13">
                <a:extLst>
                  <a:ext uri="{FF2B5EF4-FFF2-40B4-BE49-F238E27FC236}">
                    <a16:creationId xmlns:a16="http://schemas.microsoft.com/office/drawing/2014/main" id="{A857FA6C-4323-3EF0-BC8C-ECDF8F0CA12F}"/>
                  </a:ext>
                </a:extLst>
              </p:cNvPr>
              <p:cNvPicPr/>
              <p:nvPr/>
            </p:nvPicPr>
            <p:blipFill>
              <a:blip r:embed="rId10"/>
              <a:stretch>
                <a:fillRect/>
              </a:stretch>
            </p:blipFill>
            <p:spPr>
              <a:xfrm>
                <a:off x="915928" y="4087910"/>
                <a:ext cx="5426640" cy="164880"/>
              </a:xfrm>
              <a:prstGeom prst="rect">
                <a:avLst/>
              </a:prstGeom>
            </p:spPr>
          </p:pic>
        </mc:Fallback>
      </mc:AlternateContent>
    </p:spTree>
    <p:extLst>
      <p:ext uri="{BB962C8B-B14F-4D97-AF65-F5344CB8AC3E}">
        <p14:creationId xmlns:p14="http://schemas.microsoft.com/office/powerpoint/2010/main" val="497989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Parallel vs recurrent representation</a:t>
            </a:r>
          </a:p>
        </p:txBody>
      </p:sp>
      <p:pic>
        <p:nvPicPr>
          <p:cNvPr id="4" name="Картина 3">
            <a:extLst>
              <a:ext uri="{FF2B5EF4-FFF2-40B4-BE49-F238E27FC236}">
                <a16:creationId xmlns:a16="http://schemas.microsoft.com/office/drawing/2014/main" id="{B473EE1F-AA98-A20D-F457-BA7EA14B0F7B}"/>
              </a:ext>
            </a:extLst>
          </p:cNvPr>
          <p:cNvPicPr>
            <a:picLocks noChangeAspect="1"/>
          </p:cNvPicPr>
          <p:nvPr/>
        </p:nvPicPr>
        <p:blipFill>
          <a:blip r:embed="rId2"/>
          <a:stretch>
            <a:fillRect/>
          </a:stretch>
        </p:blipFill>
        <p:spPr>
          <a:xfrm>
            <a:off x="2532350" y="2129078"/>
            <a:ext cx="7127299" cy="3481140"/>
          </a:xfrm>
          <a:prstGeom prst="rect">
            <a:avLst/>
          </a:prstGeom>
        </p:spPr>
      </p:pic>
      <p:pic>
        <p:nvPicPr>
          <p:cNvPr id="5" name="Картина 4">
            <a:extLst>
              <a:ext uri="{FF2B5EF4-FFF2-40B4-BE49-F238E27FC236}">
                <a16:creationId xmlns:a16="http://schemas.microsoft.com/office/drawing/2014/main" id="{0CC48578-7428-73AD-CD8B-EE338A500128}"/>
              </a:ext>
            </a:extLst>
          </p:cNvPr>
          <p:cNvPicPr>
            <a:picLocks noChangeAspect="1"/>
          </p:cNvPicPr>
          <p:nvPr/>
        </p:nvPicPr>
        <p:blipFill>
          <a:blip r:embed="rId3"/>
          <a:stretch>
            <a:fillRect/>
          </a:stretch>
        </p:blipFill>
        <p:spPr>
          <a:xfrm>
            <a:off x="147190" y="5610218"/>
            <a:ext cx="5948810" cy="1111869"/>
          </a:xfrm>
          <a:prstGeom prst="rect">
            <a:avLst/>
          </a:prstGeom>
        </p:spPr>
      </p:pic>
      <p:pic>
        <p:nvPicPr>
          <p:cNvPr id="9" name="Картина 8">
            <a:extLst>
              <a:ext uri="{FF2B5EF4-FFF2-40B4-BE49-F238E27FC236}">
                <a16:creationId xmlns:a16="http://schemas.microsoft.com/office/drawing/2014/main" id="{CC9A1E7C-C3E4-7BB5-773B-0002268F4EEC}"/>
              </a:ext>
            </a:extLst>
          </p:cNvPr>
          <p:cNvPicPr>
            <a:picLocks noChangeAspect="1"/>
          </p:cNvPicPr>
          <p:nvPr/>
        </p:nvPicPr>
        <p:blipFill>
          <a:blip r:embed="rId4"/>
          <a:stretch>
            <a:fillRect/>
          </a:stretch>
        </p:blipFill>
        <p:spPr>
          <a:xfrm>
            <a:off x="6095999" y="5572407"/>
            <a:ext cx="5955096" cy="1111869"/>
          </a:xfrm>
          <a:prstGeom prst="rect">
            <a:avLst/>
          </a:prstGeom>
        </p:spPr>
      </p:pic>
    </p:spTree>
    <p:extLst>
      <p:ext uri="{BB962C8B-B14F-4D97-AF65-F5344CB8AC3E}">
        <p14:creationId xmlns:p14="http://schemas.microsoft.com/office/powerpoint/2010/main" val="2828673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Understanding the math behind everything</a:t>
            </a:r>
          </a:p>
        </p:txBody>
      </p:sp>
      <p:pic>
        <p:nvPicPr>
          <p:cNvPr id="7" name="Картина 6">
            <a:extLst>
              <a:ext uri="{FF2B5EF4-FFF2-40B4-BE49-F238E27FC236}">
                <a16:creationId xmlns:a16="http://schemas.microsoft.com/office/drawing/2014/main" id="{F1B0E481-B015-F3CE-F4DD-7EC10D715841}"/>
              </a:ext>
            </a:extLst>
          </p:cNvPr>
          <p:cNvPicPr>
            <a:picLocks noChangeAspect="1"/>
          </p:cNvPicPr>
          <p:nvPr/>
        </p:nvPicPr>
        <p:blipFill>
          <a:blip r:embed="rId3"/>
          <a:stretch>
            <a:fillRect/>
          </a:stretch>
        </p:blipFill>
        <p:spPr>
          <a:xfrm>
            <a:off x="1968760" y="2005598"/>
            <a:ext cx="7833934" cy="1098610"/>
          </a:xfrm>
          <a:prstGeom prst="rect">
            <a:avLst/>
          </a:prstGeom>
        </p:spPr>
      </p:pic>
      <p:sp>
        <p:nvSpPr>
          <p:cNvPr id="8" name="Текстово поле 7">
            <a:extLst>
              <a:ext uri="{FF2B5EF4-FFF2-40B4-BE49-F238E27FC236}">
                <a16:creationId xmlns:a16="http://schemas.microsoft.com/office/drawing/2014/main" id="{4E3537AB-05AA-6171-4E61-417F3029CD02}"/>
              </a:ext>
            </a:extLst>
          </p:cNvPr>
          <p:cNvSpPr txBox="1"/>
          <p:nvPr/>
        </p:nvSpPr>
        <p:spPr>
          <a:xfrm>
            <a:off x="581194" y="3993502"/>
            <a:ext cx="2301966" cy="2031325"/>
          </a:xfrm>
          <a:prstGeom prst="rect">
            <a:avLst/>
          </a:prstGeom>
          <a:noFill/>
        </p:spPr>
        <p:txBody>
          <a:bodyPr wrap="square" rtlCol="0">
            <a:spAutoFit/>
          </a:bodyPr>
          <a:lstStyle/>
          <a:p>
            <a:r>
              <a:rPr lang="en-US" dirty="0"/>
              <a:t>Q – query</a:t>
            </a:r>
          </a:p>
          <a:p>
            <a:r>
              <a:rPr lang="en-US" dirty="0"/>
              <a:t>K – key</a:t>
            </a:r>
          </a:p>
          <a:p>
            <a:r>
              <a:rPr lang="en-US" dirty="0"/>
              <a:t>V - value</a:t>
            </a:r>
          </a:p>
          <a:p>
            <a:r>
              <a:rPr lang="en-US" dirty="0"/>
              <a:t>D – causal mask</a:t>
            </a:r>
          </a:p>
          <a:p>
            <a:r>
              <a:rPr lang="en-US" dirty="0"/>
              <a:t>R – buffer </a:t>
            </a:r>
          </a:p>
          <a:p>
            <a:r>
              <a:rPr lang="el-GR" sz="1800" dirty="0"/>
              <a:t>γ</a:t>
            </a:r>
            <a:r>
              <a:rPr lang="en-US" dirty="0"/>
              <a:t> - scalar</a:t>
            </a:r>
          </a:p>
          <a:p>
            <a:endParaRPr lang="en-US" dirty="0"/>
          </a:p>
        </p:txBody>
      </p:sp>
      <p:pic>
        <p:nvPicPr>
          <p:cNvPr id="10" name="Картина 9">
            <a:extLst>
              <a:ext uri="{FF2B5EF4-FFF2-40B4-BE49-F238E27FC236}">
                <a16:creationId xmlns:a16="http://schemas.microsoft.com/office/drawing/2014/main" id="{70BACF0C-D2D6-8FD2-0983-0BF1AE162AEF}"/>
              </a:ext>
            </a:extLst>
          </p:cNvPr>
          <p:cNvPicPr>
            <a:picLocks noChangeAspect="1"/>
          </p:cNvPicPr>
          <p:nvPr/>
        </p:nvPicPr>
        <p:blipFill>
          <a:blip r:embed="rId4"/>
          <a:stretch>
            <a:fillRect/>
          </a:stretch>
        </p:blipFill>
        <p:spPr>
          <a:xfrm>
            <a:off x="8523111" y="2410216"/>
            <a:ext cx="2888934" cy="690621"/>
          </a:xfrm>
          <a:prstGeom prst="rect">
            <a:avLst/>
          </a:prstGeom>
        </p:spPr>
      </p:pic>
      <p:sp>
        <p:nvSpPr>
          <p:cNvPr id="11" name="Текстово поле 10">
            <a:extLst>
              <a:ext uri="{FF2B5EF4-FFF2-40B4-BE49-F238E27FC236}">
                <a16:creationId xmlns:a16="http://schemas.microsoft.com/office/drawing/2014/main" id="{9A24D274-8F00-0256-3DE8-2CA7D87C4417}"/>
              </a:ext>
            </a:extLst>
          </p:cNvPr>
          <p:cNvSpPr txBox="1"/>
          <p:nvPr/>
        </p:nvSpPr>
        <p:spPr>
          <a:xfrm>
            <a:off x="3016323" y="3505455"/>
            <a:ext cx="8032641" cy="1200329"/>
          </a:xfrm>
          <a:prstGeom prst="rect">
            <a:avLst/>
          </a:prstGeom>
          <a:noFill/>
        </p:spPr>
        <p:txBody>
          <a:bodyPr wrap="square" rtlCol="0">
            <a:spAutoFit/>
          </a:bodyPr>
          <a:lstStyle/>
          <a:p>
            <a:r>
              <a:rPr lang="en-US" dirty="0"/>
              <a:t>Interpretation:  We compute the “current” chunk in parallel (Inner-Chunk) and accumulate the “distant” past into the R-buffer (Cross-Chunk). The causal mask has a time-decay scalar: the further back a token is, the more its effect decays in the causal mask. </a:t>
            </a:r>
          </a:p>
        </p:txBody>
      </p:sp>
      <p:pic>
        <p:nvPicPr>
          <p:cNvPr id="1026" name="Picture 2" descr="Building a Transformer LLM with Code: Fundamental Transformer &amp; GPT">
            <a:extLst>
              <a:ext uri="{FF2B5EF4-FFF2-40B4-BE49-F238E27FC236}">
                <a16:creationId xmlns:a16="http://schemas.microsoft.com/office/drawing/2014/main" id="{5C554E26-FC53-A1F1-B28A-E9B5BB2AC5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622" y="4863829"/>
            <a:ext cx="5401664" cy="1630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357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Architecture</a:t>
            </a:r>
          </a:p>
        </p:txBody>
      </p:sp>
      <p:sp>
        <p:nvSpPr>
          <p:cNvPr id="3" name="Правоъгълник 2">
            <a:extLst>
              <a:ext uri="{FF2B5EF4-FFF2-40B4-BE49-F238E27FC236}">
                <a16:creationId xmlns:a16="http://schemas.microsoft.com/office/drawing/2014/main" id="{1DBA071B-6A43-E86E-7D12-448EF6AF86F2}"/>
              </a:ext>
            </a:extLst>
          </p:cNvPr>
          <p:cNvSpPr/>
          <p:nvPr/>
        </p:nvSpPr>
        <p:spPr>
          <a:xfrm>
            <a:off x="4441371" y="5514392"/>
            <a:ext cx="2397968" cy="746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Текстово поле 4">
            <a:extLst>
              <a:ext uri="{FF2B5EF4-FFF2-40B4-BE49-F238E27FC236}">
                <a16:creationId xmlns:a16="http://schemas.microsoft.com/office/drawing/2014/main" id="{7E6FDBB8-E8CB-F42B-01A2-E43B6628617D}"/>
              </a:ext>
            </a:extLst>
          </p:cNvPr>
          <p:cNvSpPr txBox="1"/>
          <p:nvPr/>
        </p:nvSpPr>
        <p:spPr>
          <a:xfrm>
            <a:off x="5466269" y="5740349"/>
            <a:ext cx="348172" cy="369332"/>
          </a:xfrm>
          <a:prstGeom prst="rect">
            <a:avLst/>
          </a:prstGeom>
          <a:noFill/>
        </p:spPr>
        <p:txBody>
          <a:bodyPr wrap="none" rtlCol="0">
            <a:spAutoFit/>
          </a:bodyPr>
          <a:lstStyle/>
          <a:p>
            <a:r>
              <a:rPr lang="en-US" dirty="0"/>
              <a:t>X</a:t>
            </a:r>
          </a:p>
        </p:txBody>
      </p:sp>
      <p:sp>
        <p:nvSpPr>
          <p:cNvPr id="4" name="Правоъгълник 3">
            <a:extLst>
              <a:ext uri="{FF2B5EF4-FFF2-40B4-BE49-F238E27FC236}">
                <a16:creationId xmlns:a16="http://schemas.microsoft.com/office/drawing/2014/main" id="{091B09A9-38DD-017C-59C0-07DD028F7ABB}"/>
              </a:ext>
            </a:extLst>
          </p:cNvPr>
          <p:cNvSpPr/>
          <p:nvPr/>
        </p:nvSpPr>
        <p:spPr>
          <a:xfrm>
            <a:off x="4833257" y="4963886"/>
            <a:ext cx="1567543" cy="3993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Текстово поле 5">
            <a:extLst>
              <a:ext uri="{FF2B5EF4-FFF2-40B4-BE49-F238E27FC236}">
                <a16:creationId xmlns:a16="http://schemas.microsoft.com/office/drawing/2014/main" id="{B0DC6737-C259-18A5-6F6C-960E3E966CE0}"/>
              </a:ext>
            </a:extLst>
          </p:cNvPr>
          <p:cNvSpPr txBox="1"/>
          <p:nvPr/>
        </p:nvSpPr>
        <p:spPr>
          <a:xfrm>
            <a:off x="5009926" y="4978893"/>
            <a:ext cx="1260858" cy="369332"/>
          </a:xfrm>
          <a:prstGeom prst="rect">
            <a:avLst/>
          </a:prstGeom>
          <a:noFill/>
        </p:spPr>
        <p:txBody>
          <a:bodyPr wrap="none" rtlCol="0">
            <a:spAutoFit/>
          </a:bodyPr>
          <a:lstStyle/>
          <a:p>
            <a:r>
              <a:rPr lang="en-US" dirty="0" err="1"/>
              <a:t>LayerNorm</a:t>
            </a:r>
            <a:endParaRPr lang="en-US" dirty="0"/>
          </a:p>
        </p:txBody>
      </p:sp>
      <p:sp>
        <p:nvSpPr>
          <p:cNvPr id="7" name="Правоъгълник 6">
            <a:extLst>
              <a:ext uri="{FF2B5EF4-FFF2-40B4-BE49-F238E27FC236}">
                <a16:creationId xmlns:a16="http://schemas.microsoft.com/office/drawing/2014/main" id="{9DA85474-DED2-E6AC-0CFC-0C34862BA0C3}"/>
              </a:ext>
            </a:extLst>
          </p:cNvPr>
          <p:cNvSpPr/>
          <p:nvPr/>
        </p:nvSpPr>
        <p:spPr>
          <a:xfrm>
            <a:off x="4833257" y="4320073"/>
            <a:ext cx="1567543" cy="4926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Текстово поле 7">
            <a:extLst>
              <a:ext uri="{FF2B5EF4-FFF2-40B4-BE49-F238E27FC236}">
                <a16:creationId xmlns:a16="http://schemas.microsoft.com/office/drawing/2014/main" id="{612D4BB1-CF64-6159-791A-3A0C9B520A0F}"/>
              </a:ext>
            </a:extLst>
          </p:cNvPr>
          <p:cNvSpPr txBox="1"/>
          <p:nvPr/>
        </p:nvSpPr>
        <p:spPr>
          <a:xfrm>
            <a:off x="5291682" y="4381733"/>
            <a:ext cx="914400" cy="369332"/>
          </a:xfrm>
          <a:prstGeom prst="rect">
            <a:avLst/>
          </a:prstGeom>
          <a:noFill/>
        </p:spPr>
        <p:txBody>
          <a:bodyPr wrap="square" rtlCol="0">
            <a:spAutoFit/>
          </a:bodyPr>
          <a:lstStyle/>
          <a:p>
            <a:r>
              <a:rPr lang="en-US" dirty="0"/>
              <a:t>MSR</a:t>
            </a:r>
          </a:p>
        </p:txBody>
      </p:sp>
      <p:sp>
        <p:nvSpPr>
          <p:cNvPr id="9" name="Правоъгълник 8">
            <a:extLst>
              <a:ext uri="{FF2B5EF4-FFF2-40B4-BE49-F238E27FC236}">
                <a16:creationId xmlns:a16="http://schemas.microsoft.com/office/drawing/2014/main" id="{687CD7AB-C6C9-16C1-B184-B556239088B0}"/>
              </a:ext>
            </a:extLst>
          </p:cNvPr>
          <p:cNvSpPr/>
          <p:nvPr/>
        </p:nvSpPr>
        <p:spPr>
          <a:xfrm>
            <a:off x="4833257" y="3760238"/>
            <a:ext cx="1567543" cy="4086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Текстово поле 9">
            <a:extLst>
              <a:ext uri="{FF2B5EF4-FFF2-40B4-BE49-F238E27FC236}">
                <a16:creationId xmlns:a16="http://schemas.microsoft.com/office/drawing/2014/main" id="{FD50AEE8-A76A-C019-098D-3F10B0270F97}"/>
              </a:ext>
            </a:extLst>
          </p:cNvPr>
          <p:cNvSpPr txBox="1"/>
          <p:nvPr/>
        </p:nvSpPr>
        <p:spPr>
          <a:xfrm>
            <a:off x="4929660" y="3779910"/>
            <a:ext cx="1374735" cy="369332"/>
          </a:xfrm>
          <a:prstGeom prst="rect">
            <a:avLst/>
          </a:prstGeom>
          <a:noFill/>
        </p:spPr>
        <p:txBody>
          <a:bodyPr wrap="none" rtlCol="0">
            <a:spAutoFit/>
          </a:bodyPr>
          <a:lstStyle/>
          <a:p>
            <a:r>
              <a:rPr lang="en-US" dirty="0" err="1"/>
              <a:t>GroupNorm</a:t>
            </a:r>
            <a:endParaRPr lang="en-US" dirty="0"/>
          </a:p>
        </p:txBody>
      </p:sp>
      <p:sp>
        <p:nvSpPr>
          <p:cNvPr id="11" name="Овал 10">
            <a:extLst>
              <a:ext uri="{FF2B5EF4-FFF2-40B4-BE49-F238E27FC236}">
                <a16:creationId xmlns:a16="http://schemas.microsoft.com/office/drawing/2014/main" id="{73CF8064-B322-B4C5-CF63-D56DB2CB17EA}"/>
              </a:ext>
            </a:extLst>
          </p:cNvPr>
          <p:cNvSpPr/>
          <p:nvPr/>
        </p:nvSpPr>
        <p:spPr>
          <a:xfrm>
            <a:off x="5386458" y="3214397"/>
            <a:ext cx="427983" cy="39001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Право съединение 12">
            <a:extLst>
              <a:ext uri="{FF2B5EF4-FFF2-40B4-BE49-F238E27FC236}">
                <a16:creationId xmlns:a16="http://schemas.microsoft.com/office/drawing/2014/main" id="{5F6FD0B2-CF01-A1B5-5006-87240B4F1BB2}"/>
              </a:ext>
            </a:extLst>
          </p:cNvPr>
          <p:cNvCxnSpPr>
            <a:stCxn id="3" idx="1"/>
          </p:cNvCxnSpPr>
          <p:nvPr/>
        </p:nvCxnSpPr>
        <p:spPr>
          <a:xfrm flipH="1" flipV="1">
            <a:off x="3806890" y="5887616"/>
            <a:ext cx="63448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Право съединение 14">
            <a:extLst>
              <a:ext uri="{FF2B5EF4-FFF2-40B4-BE49-F238E27FC236}">
                <a16:creationId xmlns:a16="http://schemas.microsoft.com/office/drawing/2014/main" id="{9821F8D1-2B5E-48A3-9FC8-B74DFBFD3DF9}"/>
              </a:ext>
            </a:extLst>
          </p:cNvPr>
          <p:cNvCxnSpPr>
            <a:cxnSpLocks/>
          </p:cNvCxnSpPr>
          <p:nvPr/>
        </p:nvCxnSpPr>
        <p:spPr>
          <a:xfrm flipV="1">
            <a:off x="3769567" y="3517641"/>
            <a:ext cx="0" cy="2369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Съединител &quot;права стрелка&quot; 17">
            <a:extLst>
              <a:ext uri="{FF2B5EF4-FFF2-40B4-BE49-F238E27FC236}">
                <a16:creationId xmlns:a16="http://schemas.microsoft.com/office/drawing/2014/main" id="{E47D7570-DB91-7B11-34B8-3ECE185608AA}"/>
              </a:ext>
            </a:extLst>
          </p:cNvPr>
          <p:cNvCxnSpPr/>
          <p:nvPr/>
        </p:nvCxnSpPr>
        <p:spPr>
          <a:xfrm>
            <a:off x="3806890" y="3508310"/>
            <a:ext cx="14847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Знак плюс 18">
            <a:extLst>
              <a:ext uri="{FF2B5EF4-FFF2-40B4-BE49-F238E27FC236}">
                <a16:creationId xmlns:a16="http://schemas.microsoft.com/office/drawing/2014/main" id="{AF3EFB8D-A15B-D2D6-3395-B53BD4AF9FBF}"/>
              </a:ext>
            </a:extLst>
          </p:cNvPr>
          <p:cNvSpPr/>
          <p:nvPr/>
        </p:nvSpPr>
        <p:spPr>
          <a:xfrm>
            <a:off x="5440114" y="3263346"/>
            <a:ext cx="308768" cy="31070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Правоъгълник 19">
            <a:extLst>
              <a:ext uri="{FF2B5EF4-FFF2-40B4-BE49-F238E27FC236}">
                <a16:creationId xmlns:a16="http://schemas.microsoft.com/office/drawing/2014/main" id="{E42E09AD-11BA-9A18-EDC9-3E9F388F6B95}"/>
              </a:ext>
            </a:extLst>
          </p:cNvPr>
          <p:cNvSpPr/>
          <p:nvPr/>
        </p:nvSpPr>
        <p:spPr>
          <a:xfrm>
            <a:off x="4929660" y="2696547"/>
            <a:ext cx="1341124" cy="4156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Текстово поле 20">
            <a:extLst>
              <a:ext uri="{FF2B5EF4-FFF2-40B4-BE49-F238E27FC236}">
                <a16:creationId xmlns:a16="http://schemas.microsoft.com/office/drawing/2014/main" id="{D8AC185C-11F5-B75D-DEAD-945A0BED5D41}"/>
              </a:ext>
            </a:extLst>
          </p:cNvPr>
          <p:cNvSpPr txBox="1"/>
          <p:nvPr/>
        </p:nvSpPr>
        <p:spPr>
          <a:xfrm>
            <a:off x="5336425" y="2767153"/>
            <a:ext cx="478016" cy="369332"/>
          </a:xfrm>
          <a:prstGeom prst="rect">
            <a:avLst/>
          </a:prstGeom>
          <a:noFill/>
        </p:spPr>
        <p:txBody>
          <a:bodyPr wrap="none" rtlCol="0">
            <a:spAutoFit/>
          </a:bodyPr>
          <a:lstStyle/>
          <a:p>
            <a:r>
              <a:rPr lang="en-US" dirty="0"/>
              <a:t>LN</a:t>
            </a:r>
          </a:p>
        </p:txBody>
      </p:sp>
      <p:sp>
        <p:nvSpPr>
          <p:cNvPr id="22" name="Правоъгълник 21">
            <a:extLst>
              <a:ext uri="{FF2B5EF4-FFF2-40B4-BE49-F238E27FC236}">
                <a16:creationId xmlns:a16="http://schemas.microsoft.com/office/drawing/2014/main" id="{940853F6-6359-FE18-E25A-99BD6C887298}"/>
              </a:ext>
            </a:extLst>
          </p:cNvPr>
          <p:cNvSpPr/>
          <p:nvPr/>
        </p:nvSpPr>
        <p:spPr>
          <a:xfrm>
            <a:off x="7203233" y="2498482"/>
            <a:ext cx="1660849" cy="8117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Текстово поле 22">
            <a:extLst>
              <a:ext uri="{FF2B5EF4-FFF2-40B4-BE49-F238E27FC236}">
                <a16:creationId xmlns:a16="http://schemas.microsoft.com/office/drawing/2014/main" id="{37635EDC-54BB-19F0-3146-E89CCA097D86}"/>
              </a:ext>
            </a:extLst>
          </p:cNvPr>
          <p:cNvSpPr txBox="1"/>
          <p:nvPr/>
        </p:nvSpPr>
        <p:spPr>
          <a:xfrm>
            <a:off x="7742551" y="2719697"/>
            <a:ext cx="582211" cy="369332"/>
          </a:xfrm>
          <a:prstGeom prst="rect">
            <a:avLst/>
          </a:prstGeom>
          <a:noFill/>
        </p:spPr>
        <p:txBody>
          <a:bodyPr wrap="none" rtlCol="0">
            <a:spAutoFit/>
          </a:bodyPr>
          <a:lstStyle/>
          <a:p>
            <a:r>
              <a:rPr lang="en-US" dirty="0"/>
              <a:t>FFN</a:t>
            </a:r>
          </a:p>
        </p:txBody>
      </p:sp>
      <p:sp>
        <p:nvSpPr>
          <p:cNvPr id="25" name="Овал 24">
            <a:extLst>
              <a:ext uri="{FF2B5EF4-FFF2-40B4-BE49-F238E27FC236}">
                <a16:creationId xmlns:a16="http://schemas.microsoft.com/office/drawing/2014/main" id="{51D047DA-587A-4F49-ED8C-5DD6FC4A1001}"/>
              </a:ext>
            </a:extLst>
          </p:cNvPr>
          <p:cNvSpPr/>
          <p:nvPr/>
        </p:nvSpPr>
        <p:spPr>
          <a:xfrm>
            <a:off x="9403400" y="2702744"/>
            <a:ext cx="427983" cy="39001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Текстово поле 25">
            <a:extLst>
              <a:ext uri="{FF2B5EF4-FFF2-40B4-BE49-F238E27FC236}">
                <a16:creationId xmlns:a16="http://schemas.microsoft.com/office/drawing/2014/main" id="{CF482B71-51F9-B90B-D573-BA2088EFBCEB}"/>
              </a:ext>
            </a:extLst>
          </p:cNvPr>
          <p:cNvSpPr txBox="1"/>
          <p:nvPr/>
        </p:nvSpPr>
        <p:spPr>
          <a:xfrm>
            <a:off x="9179610" y="2348243"/>
            <a:ext cx="875561" cy="369332"/>
          </a:xfrm>
          <a:prstGeom prst="rect">
            <a:avLst/>
          </a:prstGeom>
          <a:noFill/>
        </p:spPr>
        <p:txBody>
          <a:bodyPr wrap="none" rtlCol="0">
            <a:spAutoFit/>
          </a:bodyPr>
          <a:lstStyle/>
          <a:p>
            <a:r>
              <a:rPr lang="en-US" dirty="0"/>
              <a:t>Output</a:t>
            </a:r>
          </a:p>
        </p:txBody>
      </p:sp>
      <p:cxnSp>
        <p:nvCxnSpPr>
          <p:cNvPr id="28" name="Съединител &quot;права стрелка&quot; 27">
            <a:extLst>
              <a:ext uri="{FF2B5EF4-FFF2-40B4-BE49-F238E27FC236}">
                <a16:creationId xmlns:a16="http://schemas.microsoft.com/office/drawing/2014/main" id="{49798C08-27AA-DFFB-7530-BC7F322643FA}"/>
              </a:ext>
            </a:extLst>
          </p:cNvPr>
          <p:cNvCxnSpPr>
            <a:stCxn id="3" idx="0"/>
            <a:endCxn id="6" idx="2"/>
          </p:cNvCxnSpPr>
          <p:nvPr/>
        </p:nvCxnSpPr>
        <p:spPr>
          <a:xfrm flipV="1">
            <a:off x="5640355" y="5348225"/>
            <a:ext cx="0" cy="166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Съединител &quot;права стрелка&quot; 29">
            <a:extLst>
              <a:ext uri="{FF2B5EF4-FFF2-40B4-BE49-F238E27FC236}">
                <a16:creationId xmlns:a16="http://schemas.microsoft.com/office/drawing/2014/main" id="{D24C6E55-DB8E-63C4-8712-6D404E593CB7}"/>
              </a:ext>
            </a:extLst>
          </p:cNvPr>
          <p:cNvCxnSpPr>
            <a:stCxn id="4" idx="0"/>
            <a:endCxn id="7" idx="2"/>
          </p:cNvCxnSpPr>
          <p:nvPr/>
        </p:nvCxnSpPr>
        <p:spPr>
          <a:xfrm flipV="1">
            <a:off x="5617029" y="4812726"/>
            <a:ext cx="0" cy="15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Съединител &quot;права стрелка&quot; 30">
            <a:extLst>
              <a:ext uri="{FF2B5EF4-FFF2-40B4-BE49-F238E27FC236}">
                <a16:creationId xmlns:a16="http://schemas.microsoft.com/office/drawing/2014/main" id="{A56F9F2E-CFAD-8D03-719A-F79316D7A951}"/>
              </a:ext>
            </a:extLst>
          </p:cNvPr>
          <p:cNvCxnSpPr/>
          <p:nvPr/>
        </p:nvCxnSpPr>
        <p:spPr>
          <a:xfrm flipV="1">
            <a:off x="5594498" y="4168914"/>
            <a:ext cx="0" cy="15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Съединител &quot;права стрелка&quot; 31">
            <a:extLst>
              <a:ext uri="{FF2B5EF4-FFF2-40B4-BE49-F238E27FC236}">
                <a16:creationId xmlns:a16="http://schemas.microsoft.com/office/drawing/2014/main" id="{62B2B20F-3E05-8CB3-6E7C-CB1DE36C88E3}"/>
              </a:ext>
            </a:extLst>
          </p:cNvPr>
          <p:cNvCxnSpPr/>
          <p:nvPr/>
        </p:nvCxnSpPr>
        <p:spPr>
          <a:xfrm flipV="1">
            <a:off x="5603205" y="3604414"/>
            <a:ext cx="0" cy="15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Съединител &quot;права стрелка&quot; 32">
            <a:extLst>
              <a:ext uri="{FF2B5EF4-FFF2-40B4-BE49-F238E27FC236}">
                <a16:creationId xmlns:a16="http://schemas.microsoft.com/office/drawing/2014/main" id="{4CFDABE7-92D1-F292-B0CB-3F6AACABE839}"/>
              </a:ext>
            </a:extLst>
          </p:cNvPr>
          <p:cNvCxnSpPr/>
          <p:nvPr/>
        </p:nvCxnSpPr>
        <p:spPr>
          <a:xfrm flipV="1">
            <a:off x="5603205" y="3089029"/>
            <a:ext cx="0" cy="15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Съединител &quot;права стрелка&quot; 33">
            <a:extLst>
              <a:ext uri="{FF2B5EF4-FFF2-40B4-BE49-F238E27FC236}">
                <a16:creationId xmlns:a16="http://schemas.microsoft.com/office/drawing/2014/main" id="{681C9A49-1831-6A89-001B-8B28BB41FEA5}"/>
              </a:ext>
            </a:extLst>
          </p:cNvPr>
          <p:cNvCxnSpPr>
            <a:cxnSpLocks/>
            <a:stCxn id="20" idx="3"/>
            <a:endCxn id="22" idx="1"/>
          </p:cNvCxnSpPr>
          <p:nvPr/>
        </p:nvCxnSpPr>
        <p:spPr>
          <a:xfrm>
            <a:off x="6270784" y="2904364"/>
            <a:ext cx="932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Съединител &quot;права стрелка&quot; 36">
            <a:extLst>
              <a:ext uri="{FF2B5EF4-FFF2-40B4-BE49-F238E27FC236}">
                <a16:creationId xmlns:a16="http://schemas.microsoft.com/office/drawing/2014/main" id="{BDCD6994-7379-B468-D73D-2CD5E4900ECE}"/>
              </a:ext>
            </a:extLst>
          </p:cNvPr>
          <p:cNvCxnSpPr>
            <a:cxnSpLocks/>
            <a:stCxn id="22" idx="3"/>
            <a:endCxn id="25" idx="2"/>
          </p:cNvCxnSpPr>
          <p:nvPr/>
        </p:nvCxnSpPr>
        <p:spPr>
          <a:xfrm flipV="1">
            <a:off x="8864082" y="2897753"/>
            <a:ext cx="539318" cy="6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Текстово поле 39">
            <a:extLst>
              <a:ext uri="{FF2B5EF4-FFF2-40B4-BE49-F238E27FC236}">
                <a16:creationId xmlns:a16="http://schemas.microsoft.com/office/drawing/2014/main" id="{4EDB07C2-84F4-805B-5134-1F984DB98D89}"/>
              </a:ext>
            </a:extLst>
          </p:cNvPr>
          <p:cNvSpPr txBox="1"/>
          <p:nvPr/>
        </p:nvSpPr>
        <p:spPr>
          <a:xfrm rot="16200000">
            <a:off x="2985797" y="4463067"/>
            <a:ext cx="1043876" cy="369332"/>
          </a:xfrm>
          <a:prstGeom prst="rect">
            <a:avLst/>
          </a:prstGeom>
          <a:noFill/>
        </p:spPr>
        <p:txBody>
          <a:bodyPr wrap="none" rtlCol="0">
            <a:spAutoFit/>
          </a:bodyPr>
          <a:lstStyle/>
          <a:p>
            <a:r>
              <a:rPr lang="en-US" dirty="0"/>
              <a:t>Residuals</a:t>
            </a:r>
          </a:p>
        </p:txBody>
      </p:sp>
      <p:pic>
        <p:nvPicPr>
          <p:cNvPr id="14" name="Картина 13">
            <a:extLst>
              <a:ext uri="{FF2B5EF4-FFF2-40B4-BE49-F238E27FC236}">
                <a16:creationId xmlns:a16="http://schemas.microsoft.com/office/drawing/2014/main" id="{25501BCA-950A-8D1A-5375-77CFDA3AD4B8}"/>
              </a:ext>
            </a:extLst>
          </p:cNvPr>
          <p:cNvPicPr>
            <a:picLocks noChangeAspect="1"/>
          </p:cNvPicPr>
          <p:nvPr/>
        </p:nvPicPr>
        <p:blipFill>
          <a:blip r:embed="rId3"/>
          <a:stretch>
            <a:fillRect/>
          </a:stretch>
        </p:blipFill>
        <p:spPr>
          <a:xfrm>
            <a:off x="7742551" y="4490008"/>
            <a:ext cx="4130398" cy="769687"/>
          </a:xfrm>
          <a:prstGeom prst="rect">
            <a:avLst/>
          </a:prstGeom>
        </p:spPr>
      </p:pic>
      <p:sp>
        <p:nvSpPr>
          <p:cNvPr id="16" name="Текстово поле 15">
            <a:extLst>
              <a:ext uri="{FF2B5EF4-FFF2-40B4-BE49-F238E27FC236}">
                <a16:creationId xmlns:a16="http://schemas.microsoft.com/office/drawing/2014/main" id="{2F27EAB6-A31C-AA48-3F94-15F43C161D96}"/>
              </a:ext>
            </a:extLst>
          </p:cNvPr>
          <p:cNvSpPr txBox="1"/>
          <p:nvPr/>
        </p:nvSpPr>
        <p:spPr>
          <a:xfrm>
            <a:off x="493266" y="2278246"/>
            <a:ext cx="2926004" cy="1477328"/>
          </a:xfrm>
          <a:prstGeom prst="rect">
            <a:avLst/>
          </a:prstGeom>
          <a:solidFill>
            <a:schemeClr val="accent1">
              <a:lumMod val="20000"/>
              <a:lumOff val="80000"/>
            </a:schemeClr>
          </a:solidFill>
        </p:spPr>
        <p:txBody>
          <a:bodyPr wrap="square" rtlCol="0">
            <a:spAutoFit/>
          </a:bodyPr>
          <a:lstStyle/>
          <a:p>
            <a:r>
              <a:rPr lang="en-US" dirty="0"/>
              <a:t>MSR- multi-scale retention</a:t>
            </a:r>
          </a:p>
          <a:p>
            <a:endParaRPr lang="en-US" dirty="0"/>
          </a:p>
          <a:p>
            <a:r>
              <a:rPr lang="en-US" dirty="0"/>
              <a:t>Those are different retention heads in each layer with different </a:t>
            </a:r>
            <a:r>
              <a:rPr lang="el-GR" sz="1800" dirty="0"/>
              <a:t>γ</a:t>
            </a:r>
            <a:r>
              <a:rPr lang="en-US" sz="1800" dirty="0"/>
              <a:t> </a:t>
            </a:r>
            <a:r>
              <a:rPr lang="en-US" dirty="0"/>
              <a:t>for each head. </a:t>
            </a:r>
          </a:p>
        </p:txBody>
      </p:sp>
      <p:cxnSp>
        <p:nvCxnSpPr>
          <p:cNvPr id="17" name="Право съединение 16">
            <a:extLst>
              <a:ext uri="{FF2B5EF4-FFF2-40B4-BE49-F238E27FC236}">
                <a16:creationId xmlns:a16="http://schemas.microsoft.com/office/drawing/2014/main" id="{52F39867-D03B-BB41-E978-773FD4022279}"/>
              </a:ext>
            </a:extLst>
          </p:cNvPr>
          <p:cNvCxnSpPr>
            <a:stCxn id="11" idx="6"/>
          </p:cNvCxnSpPr>
          <p:nvPr/>
        </p:nvCxnSpPr>
        <p:spPr>
          <a:xfrm flipV="1">
            <a:off x="5814441" y="3409405"/>
            <a:ext cx="380294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Съединител &quot;права стрелка&quot; 26">
            <a:extLst>
              <a:ext uri="{FF2B5EF4-FFF2-40B4-BE49-F238E27FC236}">
                <a16:creationId xmlns:a16="http://schemas.microsoft.com/office/drawing/2014/main" id="{1754C4D9-2629-B82F-4CEB-73A09F8F9A4C}"/>
              </a:ext>
            </a:extLst>
          </p:cNvPr>
          <p:cNvCxnSpPr>
            <a:endCxn id="25" idx="4"/>
          </p:cNvCxnSpPr>
          <p:nvPr/>
        </p:nvCxnSpPr>
        <p:spPr>
          <a:xfrm flipV="1">
            <a:off x="9617390" y="3092761"/>
            <a:ext cx="2" cy="316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278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Architecture</a:t>
            </a:r>
          </a:p>
        </p:txBody>
      </p:sp>
      <p:sp>
        <p:nvSpPr>
          <p:cNvPr id="3" name="Правоъгълник 2">
            <a:extLst>
              <a:ext uri="{FF2B5EF4-FFF2-40B4-BE49-F238E27FC236}">
                <a16:creationId xmlns:a16="http://schemas.microsoft.com/office/drawing/2014/main" id="{1DBA071B-6A43-E86E-7D12-448EF6AF86F2}"/>
              </a:ext>
            </a:extLst>
          </p:cNvPr>
          <p:cNvSpPr/>
          <p:nvPr/>
        </p:nvSpPr>
        <p:spPr>
          <a:xfrm>
            <a:off x="4441371" y="5514392"/>
            <a:ext cx="2397968" cy="7464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Текстово поле 4">
            <a:extLst>
              <a:ext uri="{FF2B5EF4-FFF2-40B4-BE49-F238E27FC236}">
                <a16:creationId xmlns:a16="http://schemas.microsoft.com/office/drawing/2014/main" id="{7E6FDBB8-E8CB-F42B-01A2-E43B6628617D}"/>
              </a:ext>
            </a:extLst>
          </p:cNvPr>
          <p:cNvSpPr txBox="1"/>
          <p:nvPr/>
        </p:nvSpPr>
        <p:spPr>
          <a:xfrm>
            <a:off x="5466269" y="5740349"/>
            <a:ext cx="348172" cy="369332"/>
          </a:xfrm>
          <a:prstGeom prst="rect">
            <a:avLst/>
          </a:prstGeom>
          <a:noFill/>
        </p:spPr>
        <p:txBody>
          <a:bodyPr wrap="none" rtlCol="0">
            <a:spAutoFit/>
          </a:bodyPr>
          <a:lstStyle/>
          <a:p>
            <a:r>
              <a:rPr lang="en-US" dirty="0"/>
              <a:t>X</a:t>
            </a:r>
          </a:p>
        </p:txBody>
      </p:sp>
      <p:sp>
        <p:nvSpPr>
          <p:cNvPr id="4" name="Правоъгълник 3">
            <a:extLst>
              <a:ext uri="{FF2B5EF4-FFF2-40B4-BE49-F238E27FC236}">
                <a16:creationId xmlns:a16="http://schemas.microsoft.com/office/drawing/2014/main" id="{091B09A9-38DD-017C-59C0-07DD028F7ABB}"/>
              </a:ext>
            </a:extLst>
          </p:cNvPr>
          <p:cNvSpPr/>
          <p:nvPr/>
        </p:nvSpPr>
        <p:spPr>
          <a:xfrm>
            <a:off x="4833257" y="4963886"/>
            <a:ext cx="1567543" cy="3993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Текстово поле 5">
            <a:extLst>
              <a:ext uri="{FF2B5EF4-FFF2-40B4-BE49-F238E27FC236}">
                <a16:creationId xmlns:a16="http://schemas.microsoft.com/office/drawing/2014/main" id="{B0DC6737-C259-18A5-6F6C-960E3E966CE0}"/>
              </a:ext>
            </a:extLst>
          </p:cNvPr>
          <p:cNvSpPr txBox="1"/>
          <p:nvPr/>
        </p:nvSpPr>
        <p:spPr>
          <a:xfrm>
            <a:off x="5009926" y="4978893"/>
            <a:ext cx="1260858" cy="369332"/>
          </a:xfrm>
          <a:prstGeom prst="rect">
            <a:avLst/>
          </a:prstGeom>
          <a:noFill/>
        </p:spPr>
        <p:txBody>
          <a:bodyPr wrap="none" rtlCol="0">
            <a:spAutoFit/>
          </a:bodyPr>
          <a:lstStyle/>
          <a:p>
            <a:r>
              <a:rPr lang="en-US" dirty="0" err="1"/>
              <a:t>LayerNorm</a:t>
            </a:r>
            <a:endParaRPr lang="en-US" dirty="0"/>
          </a:p>
        </p:txBody>
      </p:sp>
      <p:sp>
        <p:nvSpPr>
          <p:cNvPr id="7" name="Правоъгълник 6">
            <a:extLst>
              <a:ext uri="{FF2B5EF4-FFF2-40B4-BE49-F238E27FC236}">
                <a16:creationId xmlns:a16="http://schemas.microsoft.com/office/drawing/2014/main" id="{9DA85474-DED2-E6AC-0CFC-0C34862BA0C3}"/>
              </a:ext>
            </a:extLst>
          </p:cNvPr>
          <p:cNvSpPr/>
          <p:nvPr/>
        </p:nvSpPr>
        <p:spPr>
          <a:xfrm>
            <a:off x="4833257" y="4320073"/>
            <a:ext cx="1567543" cy="4926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Текстово поле 7">
            <a:extLst>
              <a:ext uri="{FF2B5EF4-FFF2-40B4-BE49-F238E27FC236}">
                <a16:creationId xmlns:a16="http://schemas.microsoft.com/office/drawing/2014/main" id="{612D4BB1-CF64-6159-791A-3A0C9B520A0F}"/>
              </a:ext>
            </a:extLst>
          </p:cNvPr>
          <p:cNvSpPr txBox="1"/>
          <p:nvPr/>
        </p:nvSpPr>
        <p:spPr>
          <a:xfrm>
            <a:off x="5291682" y="4381733"/>
            <a:ext cx="914400" cy="369332"/>
          </a:xfrm>
          <a:prstGeom prst="rect">
            <a:avLst/>
          </a:prstGeom>
          <a:noFill/>
        </p:spPr>
        <p:txBody>
          <a:bodyPr wrap="square" rtlCol="0">
            <a:spAutoFit/>
          </a:bodyPr>
          <a:lstStyle/>
          <a:p>
            <a:r>
              <a:rPr lang="en-US" dirty="0"/>
              <a:t>MSR</a:t>
            </a:r>
          </a:p>
        </p:txBody>
      </p:sp>
      <p:sp>
        <p:nvSpPr>
          <p:cNvPr id="9" name="Правоъгълник 8">
            <a:extLst>
              <a:ext uri="{FF2B5EF4-FFF2-40B4-BE49-F238E27FC236}">
                <a16:creationId xmlns:a16="http://schemas.microsoft.com/office/drawing/2014/main" id="{687CD7AB-C6C9-16C1-B184-B556239088B0}"/>
              </a:ext>
            </a:extLst>
          </p:cNvPr>
          <p:cNvSpPr/>
          <p:nvPr/>
        </p:nvSpPr>
        <p:spPr>
          <a:xfrm>
            <a:off x="4833257" y="3760238"/>
            <a:ext cx="1567543" cy="4086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Текстово поле 9">
            <a:extLst>
              <a:ext uri="{FF2B5EF4-FFF2-40B4-BE49-F238E27FC236}">
                <a16:creationId xmlns:a16="http://schemas.microsoft.com/office/drawing/2014/main" id="{FD50AEE8-A76A-C019-098D-3F10B0270F97}"/>
              </a:ext>
            </a:extLst>
          </p:cNvPr>
          <p:cNvSpPr txBox="1"/>
          <p:nvPr/>
        </p:nvSpPr>
        <p:spPr>
          <a:xfrm>
            <a:off x="4929660" y="3779910"/>
            <a:ext cx="1374735" cy="369332"/>
          </a:xfrm>
          <a:prstGeom prst="rect">
            <a:avLst/>
          </a:prstGeom>
          <a:noFill/>
        </p:spPr>
        <p:txBody>
          <a:bodyPr wrap="none" rtlCol="0">
            <a:spAutoFit/>
          </a:bodyPr>
          <a:lstStyle/>
          <a:p>
            <a:r>
              <a:rPr lang="en-US" dirty="0" err="1"/>
              <a:t>GroupNorm</a:t>
            </a:r>
            <a:endParaRPr lang="en-US" dirty="0"/>
          </a:p>
        </p:txBody>
      </p:sp>
      <p:sp>
        <p:nvSpPr>
          <p:cNvPr id="11" name="Овал 10">
            <a:extLst>
              <a:ext uri="{FF2B5EF4-FFF2-40B4-BE49-F238E27FC236}">
                <a16:creationId xmlns:a16="http://schemas.microsoft.com/office/drawing/2014/main" id="{73CF8064-B322-B4C5-CF63-D56DB2CB17EA}"/>
              </a:ext>
            </a:extLst>
          </p:cNvPr>
          <p:cNvSpPr/>
          <p:nvPr/>
        </p:nvSpPr>
        <p:spPr>
          <a:xfrm>
            <a:off x="5386458" y="3214397"/>
            <a:ext cx="427983" cy="39001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Право съединение 12">
            <a:extLst>
              <a:ext uri="{FF2B5EF4-FFF2-40B4-BE49-F238E27FC236}">
                <a16:creationId xmlns:a16="http://schemas.microsoft.com/office/drawing/2014/main" id="{5F6FD0B2-CF01-A1B5-5006-87240B4F1BB2}"/>
              </a:ext>
            </a:extLst>
          </p:cNvPr>
          <p:cNvCxnSpPr>
            <a:stCxn id="3" idx="1"/>
          </p:cNvCxnSpPr>
          <p:nvPr/>
        </p:nvCxnSpPr>
        <p:spPr>
          <a:xfrm flipH="1" flipV="1">
            <a:off x="3806890" y="5887616"/>
            <a:ext cx="63448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Право съединение 14">
            <a:extLst>
              <a:ext uri="{FF2B5EF4-FFF2-40B4-BE49-F238E27FC236}">
                <a16:creationId xmlns:a16="http://schemas.microsoft.com/office/drawing/2014/main" id="{9821F8D1-2B5E-48A3-9FC8-B74DFBFD3DF9}"/>
              </a:ext>
            </a:extLst>
          </p:cNvPr>
          <p:cNvCxnSpPr>
            <a:cxnSpLocks/>
          </p:cNvCxnSpPr>
          <p:nvPr/>
        </p:nvCxnSpPr>
        <p:spPr>
          <a:xfrm flipV="1">
            <a:off x="3769567" y="3517641"/>
            <a:ext cx="0" cy="2369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Съединител &quot;права стрелка&quot; 17">
            <a:extLst>
              <a:ext uri="{FF2B5EF4-FFF2-40B4-BE49-F238E27FC236}">
                <a16:creationId xmlns:a16="http://schemas.microsoft.com/office/drawing/2014/main" id="{E47D7570-DB91-7B11-34B8-3ECE185608AA}"/>
              </a:ext>
            </a:extLst>
          </p:cNvPr>
          <p:cNvCxnSpPr/>
          <p:nvPr/>
        </p:nvCxnSpPr>
        <p:spPr>
          <a:xfrm>
            <a:off x="3806890" y="3508310"/>
            <a:ext cx="14847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Знак плюс 18">
            <a:extLst>
              <a:ext uri="{FF2B5EF4-FFF2-40B4-BE49-F238E27FC236}">
                <a16:creationId xmlns:a16="http://schemas.microsoft.com/office/drawing/2014/main" id="{AF3EFB8D-A15B-D2D6-3395-B53BD4AF9FBF}"/>
              </a:ext>
            </a:extLst>
          </p:cNvPr>
          <p:cNvSpPr/>
          <p:nvPr/>
        </p:nvSpPr>
        <p:spPr>
          <a:xfrm>
            <a:off x="5440114" y="3263346"/>
            <a:ext cx="308768" cy="31070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Правоъгълник 19">
            <a:extLst>
              <a:ext uri="{FF2B5EF4-FFF2-40B4-BE49-F238E27FC236}">
                <a16:creationId xmlns:a16="http://schemas.microsoft.com/office/drawing/2014/main" id="{E42E09AD-11BA-9A18-EDC9-3E9F388F6B95}"/>
              </a:ext>
            </a:extLst>
          </p:cNvPr>
          <p:cNvSpPr/>
          <p:nvPr/>
        </p:nvSpPr>
        <p:spPr>
          <a:xfrm>
            <a:off x="4929660" y="2696547"/>
            <a:ext cx="1341124" cy="4156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Текстово поле 20">
            <a:extLst>
              <a:ext uri="{FF2B5EF4-FFF2-40B4-BE49-F238E27FC236}">
                <a16:creationId xmlns:a16="http://schemas.microsoft.com/office/drawing/2014/main" id="{D8AC185C-11F5-B75D-DEAD-945A0BED5D41}"/>
              </a:ext>
            </a:extLst>
          </p:cNvPr>
          <p:cNvSpPr txBox="1"/>
          <p:nvPr/>
        </p:nvSpPr>
        <p:spPr>
          <a:xfrm>
            <a:off x="5336425" y="2767153"/>
            <a:ext cx="478016" cy="369332"/>
          </a:xfrm>
          <a:prstGeom prst="rect">
            <a:avLst/>
          </a:prstGeom>
          <a:noFill/>
        </p:spPr>
        <p:txBody>
          <a:bodyPr wrap="none" rtlCol="0">
            <a:spAutoFit/>
          </a:bodyPr>
          <a:lstStyle/>
          <a:p>
            <a:r>
              <a:rPr lang="en-US" dirty="0"/>
              <a:t>LN</a:t>
            </a:r>
          </a:p>
        </p:txBody>
      </p:sp>
      <p:sp>
        <p:nvSpPr>
          <p:cNvPr id="22" name="Правоъгълник 21">
            <a:extLst>
              <a:ext uri="{FF2B5EF4-FFF2-40B4-BE49-F238E27FC236}">
                <a16:creationId xmlns:a16="http://schemas.microsoft.com/office/drawing/2014/main" id="{940853F6-6359-FE18-E25A-99BD6C887298}"/>
              </a:ext>
            </a:extLst>
          </p:cNvPr>
          <p:cNvSpPr/>
          <p:nvPr/>
        </p:nvSpPr>
        <p:spPr>
          <a:xfrm>
            <a:off x="7203233" y="2498482"/>
            <a:ext cx="1660849" cy="8117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Текстово поле 22">
            <a:extLst>
              <a:ext uri="{FF2B5EF4-FFF2-40B4-BE49-F238E27FC236}">
                <a16:creationId xmlns:a16="http://schemas.microsoft.com/office/drawing/2014/main" id="{37635EDC-54BB-19F0-3146-E89CCA097D86}"/>
              </a:ext>
            </a:extLst>
          </p:cNvPr>
          <p:cNvSpPr txBox="1"/>
          <p:nvPr/>
        </p:nvSpPr>
        <p:spPr>
          <a:xfrm>
            <a:off x="7742551" y="2719697"/>
            <a:ext cx="582211" cy="369332"/>
          </a:xfrm>
          <a:prstGeom prst="rect">
            <a:avLst/>
          </a:prstGeom>
          <a:noFill/>
        </p:spPr>
        <p:txBody>
          <a:bodyPr wrap="none" rtlCol="0">
            <a:spAutoFit/>
          </a:bodyPr>
          <a:lstStyle/>
          <a:p>
            <a:r>
              <a:rPr lang="en-US" dirty="0"/>
              <a:t>FFN</a:t>
            </a:r>
          </a:p>
        </p:txBody>
      </p:sp>
      <p:sp>
        <p:nvSpPr>
          <p:cNvPr id="25" name="Овал 24">
            <a:extLst>
              <a:ext uri="{FF2B5EF4-FFF2-40B4-BE49-F238E27FC236}">
                <a16:creationId xmlns:a16="http://schemas.microsoft.com/office/drawing/2014/main" id="{51D047DA-587A-4F49-ED8C-5DD6FC4A1001}"/>
              </a:ext>
            </a:extLst>
          </p:cNvPr>
          <p:cNvSpPr/>
          <p:nvPr/>
        </p:nvSpPr>
        <p:spPr>
          <a:xfrm>
            <a:off x="9403400" y="2702744"/>
            <a:ext cx="427983" cy="39001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Текстово поле 25">
            <a:extLst>
              <a:ext uri="{FF2B5EF4-FFF2-40B4-BE49-F238E27FC236}">
                <a16:creationId xmlns:a16="http://schemas.microsoft.com/office/drawing/2014/main" id="{CF482B71-51F9-B90B-D573-BA2088EFBCEB}"/>
              </a:ext>
            </a:extLst>
          </p:cNvPr>
          <p:cNvSpPr txBox="1"/>
          <p:nvPr/>
        </p:nvSpPr>
        <p:spPr>
          <a:xfrm>
            <a:off x="9179610" y="2348243"/>
            <a:ext cx="875561" cy="369332"/>
          </a:xfrm>
          <a:prstGeom prst="rect">
            <a:avLst/>
          </a:prstGeom>
          <a:noFill/>
        </p:spPr>
        <p:txBody>
          <a:bodyPr wrap="none" rtlCol="0">
            <a:spAutoFit/>
          </a:bodyPr>
          <a:lstStyle/>
          <a:p>
            <a:r>
              <a:rPr lang="en-US" dirty="0"/>
              <a:t>Output</a:t>
            </a:r>
          </a:p>
        </p:txBody>
      </p:sp>
      <p:cxnSp>
        <p:nvCxnSpPr>
          <p:cNvPr id="28" name="Съединител &quot;права стрелка&quot; 27">
            <a:extLst>
              <a:ext uri="{FF2B5EF4-FFF2-40B4-BE49-F238E27FC236}">
                <a16:creationId xmlns:a16="http://schemas.microsoft.com/office/drawing/2014/main" id="{49798C08-27AA-DFFB-7530-BC7F322643FA}"/>
              </a:ext>
            </a:extLst>
          </p:cNvPr>
          <p:cNvCxnSpPr>
            <a:stCxn id="3" idx="0"/>
            <a:endCxn id="6" idx="2"/>
          </p:cNvCxnSpPr>
          <p:nvPr/>
        </p:nvCxnSpPr>
        <p:spPr>
          <a:xfrm flipV="1">
            <a:off x="5640355" y="5348225"/>
            <a:ext cx="0" cy="166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Съединител &quot;права стрелка&quot; 29">
            <a:extLst>
              <a:ext uri="{FF2B5EF4-FFF2-40B4-BE49-F238E27FC236}">
                <a16:creationId xmlns:a16="http://schemas.microsoft.com/office/drawing/2014/main" id="{D24C6E55-DB8E-63C4-8712-6D404E593CB7}"/>
              </a:ext>
            </a:extLst>
          </p:cNvPr>
          <p:cNvCxnSpPr>
            <a:stCxn id="4" idx="0"/>
            <a:endCxn id="7" idx="2"/>
          </p:cNvCxnSpPr>
          <p:nvPr/>
        </p:nvCxnSpPr>
        <p:spPr>
          <a:xfrm flipV="1">
            <a:off x="5617029" y="4812726"/>
            <a:ext cx="0" cy="15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Съединител &quot;права стрелка&quot; 30">
            <a:extLst>
              <a:ext uri="{FF2B5EF4-FFF2-40B4-BE49-F238E27FC236}">
                <a16:creationId xmlns:a16="http://schemas.microsoft.com/office/drawing/2014/main" id="{A56F9F2E-CFAD-8D03-719A-F79316D7A951}"/>
              </a:ext>
            </a:extLst>
          </p:cNvPr>
          <p:cNvCxnSpPr/>
          <p:nvPr/>
        </p:nvCxnSpPr>
        <p:spPr>
          <a:xfrm flipV="1">
            <a:off x="5594498" y="4168914"/>
            <a:ext cx="0" cy="15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Съединител &quot;права стрелка&quot; 31">
            <a:extLst>
              <a:ext uri="{FF2B5EF4-FFF2-40B4-BE49-F238E27FC236}">
                <a16:creationId xmlns:a16="http://schemas.microsoft.com/office/drawing/2014/main" id="{62B2B20F-3E05-8CB3-6E7C-CB1DE36C88E3}"/>
              </a:ext>
            </a:extLst>
          </p:cNvPr>
          <p:cNvCxnSpPr/>
          <p:nvPr/>
        </p:nvCxnSpPr>
        <p:spPr>
          <a:xfrm flipV="1">
            <a:off x="5603205" y="3604414"/>
            <a:ext cx="0" cy="15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Съединител &quot;права стрелка&quot; 32">
            <a:extLst>
              <a:ext uri="{FF2B5EF4-FFF2-40B4-BE49-F238E27FC236}">
                <a16:creationId xmlns:a16="http://schemas.microsoft.com/office/drawing/2014/main" id="{4CFDABE7-92D1-F292-B0CB-3F6AACABE839}"/>
              </a:ext>
            </a:extLst>
          </p:cNvPr>
          <p:cNvCxnSpPr/>
          <p:nvPr/>
        </p:nvCxnSpPr>
        <p:spPr>
          <a:xfrm flipV="1">
            <a:off x="5603205" y="3089029"/>
            <a:ext cx="0" cy="15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Съединител &quot;права стрелка&quot; 33">
            <a:extLst>
              <a:ext uri="{FF2B5EF4-FFF2-40B4-BE49-F238E27FC236}">
                <a16:creationId xmlns:a16="http://schemas.microsoft.com/office/drawing/2014/main" id="{681C9A49-1831-6A89-001B-8B28BB41FEA5}"/>
              </a:ext>
            </a:extLst>
          </p:cNvPr>
          <p:cNvCxnSpPr>
            <a:cxnSpLocks/>
            <a:stCxn id="20" idx="3"/>
            <a:endCxn id="22" idx="1"/>
          </p:cNvCxnSpPr>
          <p:nvPr/>
        </p:nvCxnSpPr>
        <p:spPr>
          <a:xfrm>
            <a:off x="6270784" y="2904364"/>
            <a:ext cx="932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Съединител &quot;права стрелка&quot; 36">
            <a:extLst>
              <a:ext uri="{FF2B5EF4-FFF2-40B4-BE49-F238E27FC236}">
                <a16:creationId xmlns:a16="http://schemas.microsoft.com/office/drawing/2014/main" id="{BDCD6994-7379-B468-D73D-2CD5E4900ECE}"/>
              </a:ext>
            </a:extLst>
          </p:cNvPr>
          <p:cNvCxnSpPr>
            <a:cxnSpLocks/>
            <a:stCxn id="22" idx="3"/>
            <a:endCxn id="25" idx="2"/>
          </p:cNvCxnSpPr>
          <p:nvPr/>
        </p:nvCxnSpPr>
        <p:spPr>
          <a:xfrm flipV="1">
            <a:off x="8864082" y="2897753"/>
            <a:ext cx="539318" cy="6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Текстово поле 39">
            <a:extLst>
              <a:ext uri="{FF2B5EF4-FFF2-40B4-BE49-F238E27FC236}">
                <a16:creationId xmlns:a16="http://schemas.microsoft.com/office/drawing/2014/main" id="{4EDB07C2-84F4-805B-5134-1F984DB98D89}"/>
              </a:ext>
            </a:extLst>
          </p:cNvPr>
          <p:cNvSpPr txBox="1"/>
          <p:nvPr/>
        </p:nvSpPr>
        <p:spPr>
          <a:xfrm rot="16200000">
            <a:off x="2985797" y="4463067"/>
            <a:ext cx="1043876" cy="369332"/>
          </a:xfrm>
          <a:prstGeom prst="rect">
            <a:avLst/>
          </a:prstGeom>
          <a:noFill/>
        </p:spPr>
        <p:txBody>
          <a:bodyPr wrap="none" rtlCol="0">
            <a:spAutoFit/>
          </a:bodyPr>
          <a:lstStyle/>
          <a:p>
            <a:r>
              <a:rPr lang="en-US" dirty="0"/>
              <a:t>Residuals</a:t>
            </a:r>
          </a:p>
        </p:txBody>
      </p:sp>
      <p:pic>
        <p:nvPicPr>
          <p:cNvPr id="14" name="Картина 13">
            <a:extLst>
              <a:ext uri="{FF2B5EF4-FFF2-40B4-BE49-F238E27FC236}">
                <a16:creationId xmlns:a16="http://schemas.microsoft.com/office/drawing/2014/main" id="{25501BCA-950A-8D1A-5375-77CFDA3AD4B8}"/>
              </a:ext>
            </a:extLst>
          </p:cNvPr>
          <p:cNvPicPr>
            <a:picLocks noChangeAspect="1"/>
          </p:cNvPicPr>
          <p:nvPr/>
        </p:nvPicPr>
        <p:blipFill rotWithShape="1">
          <a:blip r:embed="rId3"/>
          <a:srcRect r="18237" b="-2495"/>
          <a:stretch/>
        </p:blipFill>
        <p:spPr>
          <a:xfrm>
            <a:off x="-167003" y="4125795"/>
            <a:ext cx="3377151" cy="788891"/>
          </a:xfrm>
          <a:prstGeom prst="rect">
            <a:avLst/>
          </a:prstGeom>
        </p:spPr>
      </p:pic>
      <p:sp>
        <p:nvSpPr>
          <p:cNvPr id="16" name="Текстово поле 15">
            <a:extLst>
              <a:ext uri="{FF2B5EF4-FFF2-40B4-BE49-F238E27FC236}">
                <a16:creationId xmlns:a16="http://schemas.microsoft.com/office/drawing/2014/main" id="{2F27EAB6-A31C-AA48-3F94-15F43C161D96}"/>
              </a:ext>
            </a:extLst>
          </p:cNvPr>
          <p:cNvSpPr txBox="1"/>
          <p:nvPr/>
        </p:nvSpPr>
        <p:spPr>
          <a:xfrm>
            <a:off x="493266" y="2278246"/>
            <a:ext cx="2926004" cy="1477328"/>
          </a:xfrm>
          <a:prstGeom prst="rect">
            <a:avLst/>
          </a:prstGeom>
          <a:solidFill>
            <a:schemeClr val="accent1">
              <a:lumMod val="20000"/>
              <a:lumOff val="80000"/>
            </a:schemeClr>
          </a:solidFill>
        </p:spPr>
        <p:txBody>
          <a:bodyPr wrap="square" rtlCol="0">
            <a:spAutoFit/>
          </a:bodyPr>
          <a:lstStyle/>
          <a:p>
            <a:r>
              <a:rPr lang="en-US" dirty="0"/>
              <a:t>MSR- multi-scale retention</a:t>
            </a:r>
          </a:p>
          <a:p>
            <a:endParaRPr lang="en-US" dirty="0"/>
          </a:p>
          <a:p>
            <a:r>
              <a:rPr lang="en-US" dirty="0"/>
              <a:t>Those are different retention heads in each layer with different </a:t>
            </a:r>
            <a:r>
              <a:rPr lang="el-GR" sz="1800" dirty="0"/>
              <a:t>γ</a:t>
            </a:r>
            <a:r>
              <a:rPr lang="en-US" sz="1800" dirty="0"/>
              <a:t> </a:t>
            </a:r>
            <a:r>
              <a:rPr lang="en-US" dirty="0"/>
              <a:t>for each head. </a:t>
            </a:r>
          </a:p>
        </p:txBody>
      </p:sp>
      <p:cxnSp>
        <p:nvCxnSpPr>
          <p:cNvPr id="17" name="Право съединение 16">
            <a:extLst>
              <a:ext uri="{FF2B5EF4-FFF2-40B4-BE49-F238E27FC236}">
                <a16:creationId xmlns:a16="http://schemas.microsoft.com/office/drawing/2014/main" id="{52F39867-D03B-BB41-E978-773FD4022279}"/>
              </a:ext>
            </a:extLst>
          </p:cNvPr>
          <p:cNvCxnSpPr>
            <a:stCxn id="11" idx="6"/>
          </p:cNvCxnSpPr>
          <p:nvPr/>
        </p:nvCxnSpPr>
        <p:spPr>
          <a:xfrm flipV="1">
            <a:off x="5814441" y="3409405"/>
            <a:ext cx="380294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Съединител &quot;права стрелка&quot; 26">
            <a:extLst>
              <a:ext uri="{FF2B5EF4-FFF2-40B4-BE49-F238E27FC236}">
                <a16:creationId xmlns:a16="http://schemas.microsoft.com/office/drawing/2014/main" id="{1754C4D9-2629-B82F-4CEB-73A09F8F9A4C}"/>
              </a:ext>
            </a:extLst>
          </p:cNvPr>
          <p:cNvCxnSpPr>
            <a:endCxn id="25" idx="4"/>
          </p:cNvCxnSpPr>
          <p:nvPr/>
        </p:nvCxnSpPr>
        <p:spPr>
          <a:xfrm flipV="1">
            <a:off x="9617390" y="3092761"/>
            <a:ext cx="2" cy="316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Картина 23">
            <a:extLst>
              <a:ext uri="{FF2B5EF4-FFF2-40B4-BE49-F238E27FC236}">
                <a16:creationId xmlns:a16="http://schemas.microsoft.com/office/drawing/2014/main" id="{1F13F2F1-3139-BF1E-9472-B79F28A64287}"/>
              </a:ext>
            </a:extLst>
          </p:cNvPr>
          <p:cNvPicPr>
            <a:picLocks noChangeAspect="1"/>
          </p:cNvPicPr>
          <p:nvPr/>
        </p:nvPicPr>
        <p:blipFill rotWithShape="1">
          <a:blip r:embed="rId4"/>
          <a:srcRect r="4823"/>
          <a:stretch/>
        </p:blipFill>
        <p:spPr>
          <a:xfrm>
            <a:off x="6901213" y="3604413"/>
            <a:ext cx="5368284" cy="2872166"/>
          </a:xfrm>
          <a:prstGeom prst="rect">
            <a:avLst/>
          </a:prstGeom>
        </p:spPr>
      </p:pic>
    </p:spTree>
    <p:extLst>
      <p:ext uri="{BB962C8B-B14F-4D97-AF65-F5344CB8AC3E}">
        <p14:creationId xmlns:p14="http://schemas.microsoft.com/office/powerpoint/2010/main" val="3825916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5A3A9357-ED7B-1D27-F1EB-E76A19446A42}"/>
              </a:ext>
            </a:extLst>
          </p:cNvPr>
          <p:cNvSpPr>
            <a:spLocks noGrp="1"/>
          </p:cNvSpPr>
          <p:nvPr>
            <p:ph type="title"/>
          </p:nvPr>
        </p:nvSpPr>
        <p:spPr/>
        <p:txBody>
          <a:bodyPr/>
          <a:lstStyle/>
          <a:p>
            <a:r>
              <a:rPr lang="en-US" dirty="0"/>
              <a:t>Experiments</a:t>
            </a:r>
          </a:p>
        </p:txBody>
      </p:sp>
      <p:pic>
        <p:nvPicPr>
          <p:cNvPr id="6" name="Картина 5">
            <a:extLst>
              <a:ext uri="{FF2B5EF4-FFF2-40B4-BE49-F238E27FC236}">
                <a16:creationId xmlns:a16="http://schemas.microsoft.com/office/drawing/2014/main" id="{97B16CA4-6FE8-0B4A-9B6B-D76CCDF90745}"/>
              </a:ext>
            </a:extLst>
          </p:cNvPr>
          <p:cNvPicPr>
            <a:picLocks noChangeAspect="1"/>
          </p:cNvPicPr>
          <p:nvPr/>
        </p:nvPicPr>
        <p:blipFill>
          <a:blip r:embed="rId2"/>
          <a:stretch>
            <a:fillRect/>
          </a:stretch>
        </p:blipFill>
        <p:spPr>
          <a:xfrm>
            <a:off x="1747491" y="2268806"/>
            <a:ext cx="8697013" cy="3298573"/>
          </a:xfrm>
          <a:prstGeom prst="rect">
            <a:avLst/>
          </a:prstGeom>
        </p:spPr>
      </p:pic>
      <p:pic>
        <p:nvPicPr>
          <p:cNvPr id="4" name="Картина 3">
            <a:extLst>
              <a:ext uri="{FF2B5EF4-FFF2-40B4-BE49-F238E27FC236}">
                <a16:creationId xmlns:a16="http://schemas.microsoft.com/office/drawing/2014/main" id="{4BF41062-C452-F811-5174-BA8392538F1B}"/>
              </a:ext>
            </a:extLst>
          </p:cNvPr>
          <p:cNvPicPr>
            <a:picLocks noChangeAspect="1"/>
          </p:cNvPicPr>
          <p:nvPr/>
        </p:nvPicPr>
        <p:blipFill>
          <a:blip r:embed="rId3"/>
          <a:stretch>
            <a:fillRect/>
          </a:stretch>
        </p:blipFill>
        <p:spPr>
          <a:xfrm>
            <a:off x="3340743" y="5710489"/>
            <a:ext cx="5845047" cy="815411"/>
          </a:xfrm>
          <a:prstGeom prst="rect">
            <a:avLst/>
          </a:prstGeom>
        </p:spPr>
      </p:pic>
    </p:spTree>
    <p:extLst>
      <p:ext uri="{BB962C8B-B14F-4D97-AF65-F5344CB8AC3E}">
        <p14:creationId xmlns:p14="http://schemas.microsoft.com/office/powerpoint/2010/main" val="115496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5A3A9357-ED7B-1D27-F1EB-E76A19446A42}"/>
              </a:ext>
            </a:extLst>
          </p:cNvPr>
          <p:cNvSpPr>
            <a:spLocks noGrp="1"/>
          </p:cNvSpPr>
          <p:nvPr>
            <p:ph type="title"/>
          </p:nvPr>
        </p:nvSpPr>
        <p:spPr/>
        <p:txBody>
          <a:bodyPr/>
          <a:lstStyle/>
          <a:p>
            <a:r>
              <a:rPr lang="en-US" dirty="0"/>
              <a:t>Experiments: </a:t>
            </a:r>
            <a:r>
              <a:rPr lang="en-US" sz="1800" b="0" i="0" u="none" strike="noStrike" baseline="0" dirty="0">
                <a:latin typeface="NimbusRomNo9L-Medi"/>
              </a:rPr>
              <a:t>Comparison with the Transformer</a:t>
            </a:r>
            <a:endParaRPr lang="en-US" dirty="0"/>
          </a:p>
        </p:txBody>
      </p:sp>
      <p:pic>
        <p:nvPicPr>
          <p:cNvPr id="4" name="Картина 3">
            <a:extLst>
              <a:ext uri="{FF2B5EF4-FFF2-40B4-BE49-F238E27FC236}">
                <a16:creationId xmlns:a16="http://schemas.microsoft.com/office/drawing/2014/main" id="{6E3B5339-7701-1C54-7C45-4B033C4461E8}"/>
              </a:ext>
            </a:extLst>
          </p:cNvPr>
          <p:cNvPicPr>
            <a:picLocks noChangeAspect="1"/>
          </p:cNvPicPr>
          <p:nvPr/>
        </p:nvPicPr>
        <p:blipFill>
          <a:blip r:embed="rId2"/>
          <a:stretch>
            <a:fillRect/>
          </a:stretch>
        </p:blipFill>
        <p:spPr>
          <a:xfrm>
            <a:off x="2123683" y="1977966"/>
            <a:ext cx="8131245" cy="4656223"/>
          </a:xfrm>
          <a:prstGeom prst="rect">
            <a:avLst/>
          </a:prstGeom>
        </p:spPr>
      </p:pic>
    </p:spTree>
    <p:extLst>
      <p:ext uri="{BB962C8B-B14F-4D97-AF65-F5344CB8AC3E}">
        <p14:creationId xmlns:p14="http://schemas.microsoft.com/office/powerpoint/2010/main" val="3590708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5A3A9357-ED7B-1D27-F1EB-E76A19446A42}"/>
              </a:ext>
            </a:extLst>
          </p:cNvPr>
          <p:cNvSpPr>
            <a:spLocks noGrp="1"/>
          </p:cNvSpPr>
          <p:nvPr>
            <p:ph type="title"/>
          </p:nvPr>
        </p:nvSpPr>
        <p:spPr/>
        <p:txBody>
          <a:bodyPr/>
          <a:lstStyle/>
          <a:p>
            <a:r>
              <a:rPr lang="en-US" dirty="0"/>
              <a:t>Experiments: </a:t>
            </a:r>
            <a:r>
              <a:rPr lang="en-US" sz="1800" b="0" i="0" u="none" strike="noStrike" baseline="0" dirty="0">
                <a:latin typeface="NimbusRomNo9L-Medi"/>
              </a:rPr>
              <a:t>Comparison with Transformer Variants</a:t>
            </a:r>
            <a:endParaRPr lang="en-US" dirty="0"/>
          </a:p>
        </p:txBody>
      </p:sp>
      <p:pic>
        <p:nvPicPr>
          <p:cNvPr id="7" name="Картина 6">
            <a:extLst>
              <a:ext uri="{FF2B5EF4-FFF2-40B4-BE49-F238E27FC236}">
                <a16:creationId xmlns:a16="http://schemas.microsoft.com/office/drawing/2014/main" id="{FE5346CB-5D02-E2D7-5CEB-EC198CE8FFBC}"/>
              </a:ext>
            </a:extLst>
          </p:cNvPr>
          <p:cNvPicPr>
            <a:picLocks noChangeAspect="1"/>
          </p:cNvPicPr>
          <p:nvPr/>
        </p:nvPicPr>
        <p:blipFill>
          <a:blip r:embed="rId3"/>
          <a:stretch>
            <a:fillRect/>
          </a:stretch>
        </p:blipFill>
        <p:spPr>
          <a:xfrm>
            <a:off x="2060379" y="2035612"/>
            <a:ext cx="7704488" cy="4458086"/>
          </a:xfrm>
          <a:prstGeom prst="rect">
            <a:avLst/>
          </a:prstGeom>
        </p:spPr>
      </p:pic>
    </p:spTree>
    <p:extLst>
      <p:ext uri="{BB962C8B-B14F-4D97-AF65-F5344CB8AC3E}">
        <p14:creationId xmlns:p14="http://schemas.microsoft.com/office/powerpoint/2010/main" val="3787738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The most common architectures used for </a:t>
            </a:r>
            <a:r>
              <a:rPr lang="en-US" dirty="0" err="1">
                <a:solidFill>
                  <a:srgbClr val="FFFEFF"/>
                </a:solidFill>
              </a:rPr>
              <a:t>llm</a:t>
            </a:r>
            <a:r>
              <a:rPr lang="en-US" sz="2000" dirty="0" err="1">
                <a:solidFill>
                  <a:srgbClr val="FFFEFF"/>
                </a:solidFill>
              </a:rPr>
              <a:t>s</a:t>
            </a:r>
            <a:endParaRPr lang="en-US" dirty="0">
              <a:solidFill>
                <a:srgbClr val="FFFEFF"/>
              </a:solidFill>
            </a:endParaRP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2382115696"/>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334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19A8DC21-3E65-409D-AD53-DA51BB9198A0}"/>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A99B5DD6-89E9-4537-B415-4205CEB9323A}"/>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CE9DF0E8-B0DE-4E1E-9FF4-6006AD8428D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55120873-6F5C-4053-8EAD-6287A7F1097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6DB1FE51-13D0-4A38-AD6E-48D4371A1AF3}"/>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133097FC-B1F8-4953-B0AB-E8E73D968D1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Research questions</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4078135025"/>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Графика 3" descr="Badge Question Mark with solid fill">
            <a:extLst>
              <a:ext uri="{FF2B5EF4-FFF2-40B4-BE49-F238E27FC236}">
                <a16:creationId xmlns:a16="http://schemas.microsoft.com/office/drawing/2014/main" id="{561385A3-09D0-8773-C070-5468DDB9B41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6711" y="2393093"/>
            <a:ext cx="1041255" cy="1041255"/>
          </a:xfrm>
          <a:prstGeom prst="rect">
            <a:avLst/>
          </a:prstGeom>
        </p:spPr>
      </p:pic>
      <p:pic>
        <p:nvPicPr>
          <p:cNvPr id="5" name="Графика 4" descr="Badge Question Mark with solid fill">
            <a:extLst>
              <a:ext uri="{FF2B5EF4-FFF2-40B4-BE49-F238E27FC236}">
                <a16:creationId xmlns:a16="http://schemas.microsoft.com/office/drawing/2014/main" id="{E52F36A7-FDC1-6C59-0008-47CE92025C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6056" y="3459595"/>
            <a:ext cx="1041255" cy="1041255"/>
          </a:xfrm>
          <a:prstGeom prst="rect">
            <a:avLst/>
          </a:prstGeom>
        </p:spPr>
      </p:pic>
      <p:pic>
        <p:nvPicPr>
          <p:cNvPr id="7" name="Графика 6" descr="Badge Question Mark with solid fill">
            <a:extLst>
              <a:ext uri="{FF2B5EF4-FFF2-40B4-BE49-F238E27FC236}">
                <a16:creationId xmlns:a16="http://schemas.microsoft.com/office/drawing/2014/main" id="{38499F25-27F7-0C17-36DD-8E5BBBB397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6711" y="4533729"/>
            <a:ext cx="1041255" cy="1041255"/>
          </a:xfrm>
          <a:prstGeom prst="rect">
            <a:avLst/>
          </a:prstGeom>
        </p:spPr>
      </p:pic>
    </p:spTree>
    <p:extLst>
      <p:ext uri="{BB962C8B-B14F-4D97-AF65-F5344CB8AC3E}">
        <p14:creationId xmlns:p14="http://schemas.microsoft.com/office/powerpoint/2010/main" val="4209322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dirty="0">
                <a:solidFill>
                  <a:schemeClr val="bg2"/>
                </a:solidFill>
              </a:rPr>
              <a:t>Militsa Ivanova</a:t>
            </a:r>
          </a:p>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What is a retentive network?</a:t>
            </a:r>
          </a:p>
        </p:txBody>
      </p:sp>
      <p:pic>
        <p:nvPicPr>
          <p:cNvPr id="4" name="Картина 3">
            <a:extLst>
              <a:ext uri="{FF2B5EF4-FFF2-40B4-BE49-F238E27FC236}">
                <a16:creationId xmlns:a16="http://schemas.microsoft.com/office/drawing/2014/main" id="{C4FD79FE-23F4-5E9D-C4AD-50FA5155892A}"/>
              </a:ext>
            </a:extLst>
          </p:cNvPr>
          <p:cNvPicPr>
            <a:picLocks noChangeAspect="1"/>
          </p:cNvPicPr>
          <p:nvPr/>
        </p:nvPicPr>
        <p:blipFill>
          <a:blip r:embed="rId2"/>
          <a:stretch>
            <a:fillRect/>
          </a:stretch>
        </p:blipFill>
        <p:spPr>
          <a:xfrm>
            <a:off x="858415" y="2052536"/>
            <a:ext cx="5374433" cy="4415750"/>
          </a:xfrm>
          <a:prstGeom prst="rect">
            <a:avLst/>
          </a:prstGeom>
        </p:spPr>
      </p:pic>
      <p:sp>
        <p:nvSpPr>
          <p:cNvPr id="7" name="Текстово поле 6">
            <a:extLst>
              <a:ext uri="{FF2B5EF4-FFF2-40B4-BE49-F238E27FC236}">
                <a16:creationId xmlns:a16="http://schemas.microsoft.com/office/drawing/2014/main" id="{92796F03-5289-2386-552B-CA3E7B11DE4E}"/>
              </a:ext>
            </a:extLst>
          </p:cNvPr>
          <p:cNvSpPr txBox="1"/>
          <p:nvPr/>
        </p:nvSpPr>
        <p:spPr>
          <a:xfrm>
            <a:off x="7875037" y="2967335"/>
            <a:ext cx="1763485" cy="923330"/>
          </a:xfrm>
          <a:prstGeom prst="rect">
            <a:avLst/>
          </a:prstGeom>
          <a:noFill/>
        </p:spPr>
        <p:txBody>
          <a:bodyPr wrap="square" rtlCol="0">
            <a:spAutoFit/>
          </a:bodyPr>
          <a:lstStyle/>
          <a:p>
            <a:r>
              <a:rPr lang="en-US" dirty="0"/>
              <a:t>9 August 2023</a:t>
            </a:r>
          </a:p>
          <a:p>
            <a:endParaRPr lang="en-US" dirty="0"/>
          </a:p>
          <a:p>
            <a:endParaRPr lang="en-US" dirty="0"/>
          </a:p>
        </p:txBody>
      </p:sp>
      <p:sp>
        <p:nvSpPr>
          <p:cNvPr id="17" name="Текстово поле 16">
            <a:extLst>
              <a:ext uri="{FF2B5EF4-FFF2-40B4-BE49-F238E27FC236}">
                <a16:creationId xmlns:a16="http://schemas.microsoft.com/office/drawing/2014/main" id="{8D947BD3-2ECA-B904-6EA5-FCDD0ECC9B8A}"/>
              </a:ext>
            </a:extLst>
          </p:cNvPr>
          <p:cNvSpPr txBox="1"/>
          <p:nvPr/>
        </p:nvSpPr>
        <p:spPr>
          <a:xfrm>
            <a:off x="6652727" y="3397824"/>
            <a:ext cx="4208106" cy="646331"/>
          </a:xfrm>
          <a:prstGeom prst="rect">
            <a:avLst/>
          </a:prstGeom>
          <a:noFill/>
        </p:spPr>
        <p:txBody>
          <a:bodyPr wrap="square" rtlCol="0">
            <a:spAutoFit/>
          </a:bodyPr>
          <a:lstStyle/>
          <a:p>
            <a:endParaRPr lang="en-US" dirty="0"/>
          </a:p>
          <a:p>
            <a:r>
              <a:rPr lang="en-US" dirty="0"/>
              <a:t>https://doi.org/10.48550/arXiv.2307.08621</a:t>
            </a:r>
          </a:p>
        </p:txBody>
      </p:sp>
    </p:spTree>
    <p:extLst>
      <p:ext uri="{BB962C8B-B14F-4D97-AF65-F5344CB8AC3E}">
        <p14:creationId xmlns:p14="http://schemas.microsoft.com/office/powerpoint/2010/main" val="497607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Introduction to </a:t>
            </a:r>
            <a:r>
              <a:rPr lang="en-US" dirty="0" err="1"/>
              <a:t>Rnn</a:t>
            </a:r>
            <a:r>
              <a:rPr lang="en-US" sz="2000" dirty="0" err="1"/>
              <a:t>s</a:t>
            </a:r>
            <a:r>
              <a:rPr lang="en-US" sz="2000" dirty="0"/>
              <a:t> </a:t>
            </a:r>
            <a:r>
              <a:rPr lang="en-US" dirty="0"/>
              <a:t>(Recurrent neural networks)</a:t>
            </a:r>
          </a:p>
        </p:txBody>
      </p:sp>
      <p:sp>
        <p:nvSpPr>
          <p:cNvPr id="3" name="Текстово поле 2">
            <a:extLst>
              <a:ext uri="{FF2B5EF4-FFF2-40B4-BE49-F238E27FC236}">
                <a16:creationId xmlns:a16="http://schemas.microsoft.com/office/drawing/2014/main" id="{271166DA-591F-D189-5CA9-FBFFF9D988B2}"/>
              </a:ext>
            </a:extLst>
          </p:cNvPr>
          <p:cNvSpPr txBox="1"/>
          <p:nvPr/>
        </p:nvSpPr>
        <p:spPr>
          <a:xfrm>
            <a:off x="1126435" y="2071854"/>
            <a:ext cx="9541565" cy="17055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RNNs are designed to handle sequences of data by having loops within them, allowing information to persist</a:t>
            </a:r>
          </a:p>
          <a:p>
            <a:pPr marL="285750" indent="-285750">
              <a:lnSpc>
                <a:spcPct val="150000"/>
              </a:lnSpc>
              <a:buFont typeface="Arial" panose="020B0604020202020204" pitchFamily="34" charset="0"/>
              <a:buChar char="•"/>
            </a:pPr>
            <a:r>
              <a:rPr lang="en-US" dirty="0"/>
              <a:t>Sequential data processing, memory of previous inputs in the sequence</a:t>
            </a:r>
          </a:p>
          <a:p>
            <a:pPr marL="285750" indent="-285750">
              <a:lnSpc>
                <a:spcPct val="150000"/>
              </a:lnSpc>
              <a:buFont typeface="Arial" panose="020B0604020202020204" pitchFamily="34" charset="0"/>
              <a:buChar char="•"/>
            </a:pPr>
            <a:r>
              <a:rPr lang="en-US" dirty="0"/>
              <a:t>Use cases: Text generation, speech recognition, language modeling</a:t>
            </a:r>
          </a:p>
        </p:txBody>
      </p:sp>
      <p:sp>
        <p:nvSpPr>
          <p:cNvPr id="5" name="Текстово поле 4">
            <a:extLst>
              <a:ext uri="{FF2B5EF4-FFF2-40B4-BE49-F238E27FC236}">
                <a16:creationId xmlns:a16="http://schemas.microsoft.com/office/drawing/2014/main" id="{8A27E141-4EE0-39B0-C4F2-189672FB6D45}"/>
              </a:ext>
            </a:extLst>
          </p:cNvPr>
          <p:cNvSpPr txBox="1"/>
          <p:nvPr/>
        </p:nvSpPr>
        <p:spPr>
          <a:xfrm>
            <a:off x="1126435" y="4247113"/>
            <a:ext cx="9886122" cy="21210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rgbClr val="FF0000"/>
                </a:solidFill>
              </a:rPr>
              <a:t>Vanishing Gradient Problem: it becomes difficult to learn and adjust weights for long sequences -&gt; LSTMs (gating mechanisms)</a:t>
            </a:r>
          </a:p>
          <a:p>
            <a:pPr marL="285750" indent="-285750">
              <a:lnSpc>
                <a:spcPct val="150000"/>
              </a:lnSpc>
              <a:buFont typeface="Arial" panose="020B0604020202020204" pitchFamily="34" charset="0"/>
              <a:buChar char="•"/>
            </a:pPr>
            <a:r>
              <a:rPr lang="en-US" dirty="0">
                <a:solidFill>
                  <a:srgbClr val="FF0000"/>
                </a:solidFill>
              </a:rPr>
              <a:t>Difficulty with Long-term Dependencies: Challenges in retaining information from the beginning of a long sequence</a:t>
            </a:r>
          </a:p>
          <a:p>
            <a:pPr marL="285750" indent="-285750">
              <a:lnSpc>
                <a:spcPct val="150000"/>
              </a:lnSpc>
              <a:buFont typeface="Arial" panose="020B0604020202020204" pitchFamily="34" charset="0"/>
              <a:buChar char="•"/>
            </a:pPr>
            <a:r>
              <a:rPr lang="en-US" dirty="0">
                <a:solidFill>
                  <a:srgbClr val="FF0000"/>
                </a:solidFill>
              </a:rPr>
              <a:t>Computational intensity: Sequential computation hinders parallel processing</a:t>
            </a:r>
          </a:p>
        </p:txBody>
      </p:sp>
      <p:pic>
        <p:nvPicPr>
          <p:cNvPr id="8" name="Графика 7" descr="Exclamation mark with solid fill">
            <a:extLst>
              <a:ext uri="{FF2B5EF4-FFF2-40B4-BE49-F238E27FC236}">
                <a16:creationId xmlns:a16="http://schemas.microsoft.com/office/drawing/2014/main" id="{F9BABE9E-7EDE-2DF9-220E-682E773FDF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1331" y="5761653"/>
            <a:ext cx="914400" cy="914400"/>
          </a:xfrm>
          <a:prstGeom prst="rect">
            <a:avLst/>
          </a:prstGeom>
        </p:spPr>
      </p:pic>
    </p:spTree>
    <p:extLst>
      <p:ext uri="{BB962C8B-B14F-4D97-AF65-F5344CB8AC3E}">
        <p14:creationId xmlns:p14="http://schemas.microsoft.com/office/powerpoint/2010/main" val="53129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993F4B68-9265-A0BD-C57B-25B289DE2CC6}"/>
              </a:ext>
            </a:extLst>
          </p:cNvPr>
          <p:cNvSpPr>
            <a:spLocks noGrp="1"/>
          </p:cNvSpPr>
          <p:nvPr>
            <p:ph type="title"/>
          </p:nvPr>
        </p:nvSpPr>
        <p:spPr/>
        <p:txBody>
          <a:bodyPr/>
          <a:lstStyle/>
          <a:p>
            <a:r>
              <a:rPr lang="en-US" dirty="0"/>
              <a:t>Gradient descent</a:t>
            </a:r>
          </a:p>
        </p:txBody>
      </p:sp>
      <p:pic>
        <p:nvPicPr>
          <p:cNvPr id="1026" name="Picture 2" descr="A Visual Explanation of Gradient Descent Methods (Momentum, AdaGrad,  RMSProp, Adam) | by Lili Jiang | Towards Data Science">
            <a:extLst>
              <a:ext uri="{FF2B5EF4-FFF2-40B4-BE49-F238E27FC236}">
                <a16:creationId xmlns:a16="http://schemas.microsoft.com/office/drawing/2014/main" id="{28F0B04D-E2E1-3E38-595A-31C156407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5787" y="2187156"/>
            <a:ext cx="5290887" cy="40346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dient Descent- Part 2 - From The GENESIS">
            <a:extLst>
              <a:ext uri="{FF2B5EF4-FFF2-40B4-BE49-F238E27FC236}">
                <a16:creationId xmlns:a16="http://schemas.microsoft.com/office/drawing/2014/main" id="{54773212-C628-67F0-ED76-290B4EE22B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754" y="2732880"/>
            <a:ext cx="436245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547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Introduction to transformers</a:t>
            </a:r>
          </a:p>
        </p:txBody>
      </p:sp>
      <p:sp>
        <p:nvSpPr>
          <p:cNvPr id="3" name="Текстово поле 2">
            <a:extLst>
              <a:ext uri="{FF2B5EF4-FFF2-40B4-BE49-F238E27FC236}">
                <a16:creationId xmlns:a16="http://schemas.microsoft.com/office/drawing/2014/main" id="{271166DA-591F-D189-5CA9-FBFFF9D988B2}"/>
              </a:ext>
            </a:extLst>
          </p:cNvPr>
          <p:cNvSpPr txBox="1"/>
          <p:nvPr/>
        </p:nvSpPr>
        <p:spPr>
          <a:xfrm>
            <a:off x="1126435" y="2517913"/>
            <a:ext cx="9541565" cy="21210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A model architecture that avoids recurrence and relies entirely on attention mechanisms to draw global dependencies between input and output</a:t>
            </a:r>
          </a:p>
          <a:p>
            <a:pPr marL="285750" indent="-285750">
              <a:lnSpc>
                <a:spcPct val="150000"/>
              </a:lnSpc>
              <a:buFont typeface="Arial" panose="020B0604020202020204" pitchFamily="34" charset="0"/>
              <a:buChar char="•"/>
            </a:pPr>
            <a:r>
              <a:rPr lang="en-US" dirty="0"/>
              <a:t>Parallel processing capabilities</a:t>
            </a:r>
          </a:p>
          <a:p>
            <a:pPr marL="285750" indent="-285750">
              <a:lnSpc>
                <a:spcPct val="150000"/>
              </a:lnSpc>
              <a:buFont typeface="Arial" panose="020B0604020202020204" pitchFamily="34" charset="0"/>
              <a:buChar char="•"/>
            </a:pPr>
            <a:r>
              <a:rPr lang="en-US" dirty="0"/>
              <a:t>Scalability: Ability to process long sequences more efficiently than RNNs</a:t>
            </a:r>
          </a:p>
          <a:p>
            <a:pPr marL="285750" indent="-285750">
              <a:lnSpc>
                <a:spcPct val="150000"/>
              </a:lnSpc>
              <a:buFont typeface="Arial" panose="020B0604020202020204" pitchFamily="34" charset="0"/>
              <a:buChar char="•"/>
            </a:pPr>
            <a:r>
              <a:rPr lang="en-US" dirty="0"/>
              <a:t>SOTA results in NLP tasks like translation, summarization and text generation</a:t>
            </a:r>
          </a:p>
        </p:txBody>
      </p:sp>
      <p:sp>
        <p:nvSpPr>
          <p:cNvPr id="5" name="Текстово поле 4">
            <a:extLst>
              <a:ext uri="{FF2B5EF4-FFF2-40B4-BE49-F238E27FC236}">
                <a16:creationId xmlns:a16="http://schemas.microsoft.com/office/drawing/2014/main" id="{8A27E141-4EE0-39B0-C4F2-189672FB6D45}"/>
              </a:ext>
            </a:extLst>
          </p:cNvPr>
          <p:cNvSpPr txBox="1"/>
          <p:nvPr/>
        </p:nvSpPr>
        <p:spPr>
          <a:xfrm>
            <a:off x="1152939" y="4887118"/>
            <a:ext cx="9886122" cy="87453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rgbClr val="FF0000"/>
                </a:solidFill>
              </a:rPr>
              <a:t>High computational and memory requirements – high inference cost</a:t>
            </a:r>
          </a:p>
          <a:p>
            <a:pPr marL="285750" indent="-285750">
              <a:lnSpc>
                <a:spcPct val="150000"/>
              </a:lnSpc>
              <a:buFont typeface="Arial" panose="020B0604020202020204" pitchFamily="34" charset="0"/>
              <a:buChar char="•"/>
            </a:pPr>
            <a:r>
              <a:rPr lang="en-US" dirty="0">
                <a:solidFill>
                  <a:srgbClr val="FF0000"/>
                </a:solidFill>
              </a:rPr>
              <a:t>Data Hunger: Requires large amounts of data to perform well</a:t>
            </a:r>
          </a:p>
        </p:txBody>
      </p:sp>
      <p:pic>
        <p:nvPicPr>
          <p:cNvPr id="8" name="Графика 7" descr="Exclamation mark with solid fill">
            <a:extLst>
              <a:ext uri="{FF2B5EF4-FFF2-40B4-BE49-F238E27FC236}">
                <a16:creationId xmlns:a16="http://schemas.microsoft.com/office/drawing/2014/main" id="{F9BABE9E-7EDE-2DF9-220E-682E773FDF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01000" y="4638943"/>
            <a:ext cx="914400" cy="914400"/>
          </a:xfrm>
          <a:prstGeom prst="rect">
            <a:avLst/>
          </a:prstGeom>
        </p:spPr>
      </p:pic>
      <p:pic>
        <p:nvPicPr>
          <p:cNvPr id="6" name="Графика 5" descr="Checkmark with solid fill">
            <a:extLst>
              <a:ext uri="{FF2B5EF4-FFF2-40B4-BE49-F238E27FC236}">
                <a16:creationId xmlns:a16="http://schemas.microsoft.com/office/drawing/2014/main" id="{B2681D68-36D7-5FEB-CB11-33988D3B09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93096" y="3256722"/>
            <a:ext cx="606628" cy="606628"/>
          </a:xfrm>
          <a:prstGeom prst="rect">
            <a:avLst/>
          </a:prstGeom>
        </p:spPr>
      </p:pic>
    </p:spTree>
    <p:extLst>
      <p:ext uri="{BB962C8B-B14F-4D97-AF65-F5344CB8AC3E}">
        <p14:creationId xmlns:p14="http://schemas.microsoft.com/office/powerpoint/2010/main" val="22976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What is a retentive network?</a:t>
            </a:r>
          </a:p>
        </p:txBody>
      </p:sp>
      <p:pic>
        <p:nvPicPr>
          <p:cNvPr id="7" name="Картина 6">
            <a:extLst>
              <a:ext uri="{FF2B5EF4-FFF2-40B4-BE49-F238E27FC236}">
                <a16:creationId xmlns:a16="http://schemas.microsoft.com/office/drawing/2014/main" id="{6F14B2DB-9F57-9258-6E92-55EA767B2D5A}"/>
              </a:ext>
            </a:extLst>
          </p:cNvPr>
          <p:cNvPicPr>
            <a:picLocks noChangeAspect="1"/>
          </p:cNvPicPr>
          <p:nvPr/>
        </p:nvPicPr>
        <p:blipFill>
          <a:blip r:embed="rId2"/>
          <a:stretch>
            <a:fillRect/>
          </a:stretch>
        </p:blipFill>
        <p:spPr>
          <a:xfrm>
            <a:off x="3713354" y="1895712"/>
            <a:ext cx="4118393" cy="4711821"/>
          </a:xfrm>
          <a:prstGeom prst="rect">
            <a:avLst/>
          </a:prstGeom>
        </p:spPr>
      </p:pic>
      <p:pic>
        <p:nvPicPr>
          <p:cNvPr id="2050" name="Picture 2" descr="Sticky Note Icon PNG Images, Vectors Free Download - Pngtree">
            <a:extLst>
              <a:ext uri="{FF2B5EF4-FFF2-40B4-BE49-F238E27FC236}">
                <a16:creationId xmlns:a16="http://schemas.microsoft.com/office/drawing/2014/main" id="{B187E992-88FF-7763-13F7-B226CCB8C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358" y="2151822"/>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icky Note Icon PNG Images, Vectors Free Download - Pngtree">
            <a:extLst>
              <a:ext uri="{FF2B5EF4-FFF2-40B4-BE49-F238E27FC236}">
                <a16:creationId xmlns:a16="http://schemas.microsoft.com/office/drawing/2014/main" id="{8CE81290-E8FB-EA31-52A8-7648A540C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4641" y="2151822"/>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1" name="Текстово поле 10">
            <a:extLst>
              <a:ext uri="{FF2B5EF4-FFF2-40B4-BE49-F238E27FC236}">
                <a16:creationId xmlns:a16="http://schemas.microsoft.com/office/drawing/2014/main" id="{367C021C-EFC4-B007-9215-2A9E2B985187}"/>
              </a:ext>
            </a:extLst>
          </p:cNvPr>
          <p:cNvSpPr txBox="1"/>
          <p:nvPr/>
        </p:nvSpPr>
        <p:spPr>
          <a:xfrm rot="21253745">
            <a:off x="801190" y="3244334"/>
            <a:ext cx="2379332" cy="1200329"/>
          </a:xfrm>
          <a:prstGeom prst="rect">
            <a:avLst/>
          </a:prstGeom>
          <a:noFill/>
        </p:spPr>
        <p:txBody>
          <a:bodyPr wrap="square" rtlCol="0">
            <a:spAutoFit/>
          </a:bodyPr>
          <a:lstStyle/>
          <a:p>
            <a:r>
              <a:rPr lang="en-US" dirty="0"/>
              <a:t>Inference- involves applying the model to input data to generate outputs </a:t>
            </a:r>
          </a:p>
        </p:txBody>
      </p:sp>
      <p:sp>
        <p:nvSpPr>
          <p:cNvPr id="12" name="Текстово поле 11">
            <a:extLst>
              <a:ext uri="{FF2B5EF4-FFF2-40B4-BE49-F238E27FC236}">
                <a16:creationId xmlns:a16="http://schemas.microsoft.com/office/drawing/2014/main" id="{13711E71-10FE-3726-879D-A585340D0192}"/>
              </a:ext>
            </a:extLst>
          </p:cNvPr>
          <p:cNvSpPr txBox="1"/>
          <p:nvPr/>
        </p:nvSpPr>
        <p:spPr>
          <a:xfrm rot="21178907">
            <a:off x="8950610" y="3016987"/>
            <a:ext cx="2379332" cy="2031325"/>
          </a:xfrm>
          <a:prstGeom prst="rect">
            <a:avLst/>
          </a:prstGeom>
          <a:noFill/>
        </p:spPr>
        <p:txBody>
          <a:bodyPr wrap="square" rtlCol="0">
            <a:spAutoFit/>
          </a:bodyPr>
          <a:lstStyle/>
          <a:p>
            <a:r>
              <a:rPr lang="en-US" dirty="0"/>
              <a:t>Training parallelism- distributing the process of training a model across multiple computing resources, such as GPUs or CPUs, simultaneously</a:t>
            </a:r>
          </a:p>
        </p:txBody>
      </p:sp>
    </p:spTree>
    <p:extLst>
      <p:ext uri="{BB962C8B-B14F-4D97-AF65-F5344CB8AC3E}">
        <p14:creationId xmlns:p14="http://schemas.microsoft.com/office/powerpoint/2010/main" val="3056657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What is a retentive network?</a:t>
            </a:r>
          </a:p>
        </p:txBody>
      </p:sp>
      <p:pic>
        <p:nvPicPr>
          <p:cNvPr id="4" name="Картина 3">
            <a:extLst>
              <a:ext uri="{FF2B5EF4-FFF2-40B4-BE49-F238E27FC236}">
                <a16:creationId xmlns:a16="http://schemas.microsoft.com/office/drawing/2014/main" id="{1866F3B8-B360-4A3C-1DEC-9EE03308FEB9}"/>
              </a:ext>
            </a:extLst>
          </p:cNvPr>
          <p:cNvPicPr>
            <a:picLocks noChangeAspect="1"/>
          </p:cNvPicPr>
          <p:nvPr/>
        </p:nvPicPr>
        <p:blipFill>
          <a:blip r:embed="rId2"/>
          <a:stretch>
            <a:fillRect/>
          </a:stretch>
        </p:blipFill>
        <p:spPr>
          <a:xfrm>
            <a:off x="4520329" y="2228605"/>
            <a:ext cx="7671671" cy="3752341"/>
          </a:xfrm>
          <a:prstGeom prst="rect">
            <a:avLst/>
          </a:prstGeom>
        </p:spPr>
      </p:pic>
      <p:pic>
        <p:nvPicPr>
          <p:cNvPr id="5" name="Picture 2" descr="Sticky Note Icon PNG Images, Vectors Free Download - Pngtree">
            <a:extLst>
              <a:ext uri="{FF2B5EF4-FFF2-40B4-BE49-F238E27FC236}">
                <a16:creationId xmlns:a16="http://schemas.microsoft.com/office/drawing/2014/main" id="{EFFB80F3-23CA-9922-4F12-D7B61A81E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66" y="1823126"/>
            <a:ext cx="4996069" cy="4563300"/>
          </a:xfrm>
          <a:prstGeom prst="rect">
            <a:avLst/>
          </a:prstGeom>
          <a:noFill/>
          <a:extLst>
            <a:ext uri="{909E8E84-426E-40DD-AFC4-6F175D3DCCD1}">
              <a14:hiddenFill xmlns:a14="http://schemas.microsoft.com/office/drawing/2010/main">
                <a:solidFill>
                  <a:srgbClr val="FFFFFF"/>
                </a:solidFill>
              </a14:hiddenFill>
            </a:ext>
          </a:extLst>
        </p:spPr>
      </p:pic>
      <p:sp>
        <p:nvSpPr>
          <p:cNvPr id="6" name="Текстово поле 5">
            <a:extLst>
              <a:ext uri="{FF2B5EF4-FFF2-40B4-BE49-F238E27FC236}">
                <a16:creationId xmlns:a16="http://schemas.microsoft.com/office/drawing/2014/main" id="{686C6B51-415F-F81E-CE8A-84EF83159931}"/>
              </a:ext>
            </a:extLst>
          </p:cNvPr>
          <p:cNvSpPr txBox="1"/>
          <p:nvPr/>
        </p:nvSpPr>
        <p:spPr>
          <a:xfrm rot="21142754">
            <a:off x="820996" y="2952885"/>
            <a:ext cx="3728733" cy="3139321"/>
          </a:xfrm>
          <a:prstGeom prst="rect">
            <a:avLst/>
          </a:prstGeom>
          <a:noFill/>
        </p:spPr>
        <p:txBody>
          <a:bodyPr wrap="square" rtlCol="0">
            <a:spAutoFit/>
          </a:bodyPr>
          <a:lstStyle/>
          <a:p>
            <a:r>
              <a:rPr lang="en-US" dirty="0"/>
              <a:t>Throughput- the amount of work a system can complete within a second</a:t>
            </a:r>
          </a:p>
          <a:p>
            <a:endParaRPr lang="en-US" dirty="0"/>
          </a:p>
          <a:p>
            <a:r>
              <a:rPr lang="en-US" dirty="0"/>
              <a:t>Latency- the time it takes a model to start producing and answer after receiving an input</a:t>
            </a:r>
          </a:p>
          <a:p>
            <a:endParaRPr lang="en-US" dirty="0"/>
          </a:p>
          <a:p>
            <a:r>
              <a:rPr lang="en-US" dirty="0"/>
              <a:t>LM Perplexity – how well a language model predicts a sample; lower values indicate a better performance</a:t>
            </a:r>
          </a:p>
          <a:p>
            <a:endParaRPr lang="en-US" dirty="0"/>
          </a:p>
        </p:txBody>
      </p:sp>
    </p:spTree>
    <p:extLst>
      <p:ext uri="{BB962C8B-B14F-4D97-AF65-F5344CB8AC3E}">
        <p14:creationId xmlns:p14="http://schemas.microsoft.com/office/powerpoint/2010/main" val="1806268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Understanding the math behind everything</a:t>
            </a:r>
          </a:p>
        </p:txBody>
      </p:sp>
      <p:sp>
        <p:nvSpPr>
          <p:cNvPr id="3" name="Текстово поле 2">
            <a:extLst>
              <a:ext uri="{FF2B5EF4-FFF2-40B4-BE49-F238E27FC236}">
                <a16:creationId xmlns:a16="http://schemas.microsoft.com/office/drawing/2014/main" id="{1B3B0C25-89E3-1012-3F28-BE204433B15F}"/>
              </a:ext>
            </a:extLst>
          </p:cNvPr>
          <p:cNvSpPr txBox="1"/>
          <p:nvPr/>
        </p:nvSpPr>
        <p:spPr>
          <a:xfrm>
            <a:off x="581193" y="2451652"/>
            <a:ext cx="10285590" cy="461665"/>
          </a:xfrm>
          <a:prstGeom prst="rect">
            <a:avLst/>
          </a:prstGeom>
          <a:noFill/>
        </p:spPr>
        <p:txBody>
          <a:bodyPr wrap="square" rtlCol="0">
            <a:spAutoFit/>
          </a:bodyPr>
          <a:lstStyle/>
          <a:p>
            <a:r>
              <a:rPr lang="en-US" sz="2400" dirty="0"/>
              <a:t>ax + by + </a:t>
            </a:r>
            <a:r>
              <a:rPr lang="en-US" sz="2400" dirty="0" err="1"/>
              <a:t>cz</a:t>
            </a:r>
            <a:r>
              <a:rPr lang="en-US" sz="2400" dirty="0"/>
              <a:t> = </a:t>
            </a:r>
          </a:p>
        </p:txBody>
      </p:sp>
      <p:pic>
        <p:nvPicPr>
          <p:cNvPr id="5122" name="Picture 2" descr="Cute Cat | Cute Kitty">
            <a:extLst>
              <a:ext uri="{FF2B5EF4-FFF2-40B4-BE49-F238E27FC236}">
                <a16:creationId xmlns:a16="http://schemas.microsoft.com/office/drawing/2014/main" id="{85A2539E-E6AC-36AD-142B-62E051BFC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478" y="2218068"/>
            <a:ext cx="743710" cy="928831"/>
          </a:xfrm>
          <a:prstGeom prst="rect">
            <a:avLst/>
          </a:prstGeom>
          <a:noFill/>
          <a:extLst>
            <a:ext uri="{909E8E84-426E-40DD-AFC4-6F175D3DCCD1}">
              <a14:hiddenFill xmlns:a14="http://schemas.microsoft.com/office/drawing/2010/main">
                <a:solidFill>
                  <a:srgbClr val="FFFFFF"/>
                </a:solidFill>
              </a14:hiddenFill>
            </a:ext>
          </a:extLst>
        </p:spPr>
      </p:pic>
      <p:sp>
        <p:nvSpPr>
          <p:cNvPr id="4" name="Текстово поле 3">
            <a:extLst>
              <a:ext uri="{FF2B5EF4-FFF2-40B4-BE49-F238E27FC236}">
                <a16:creationId xmlns:a16="http://schemas.microsoft.com/office/drawing/2014/main" id="{A0410A4F-C800-C3C2-7A2F-87FE613D67C3}"/>
              </a:ext>
            </a:extLst>
          </p:cNvPr>
          <p:cNvSpPr txBox="1"/>
          <p:nvPr/>
        </p:nvSpPr>
        <p:spPr>
          <a:xfrm>
            <a:off x="581193" y="3429000"/>
            <a:ext cx="1566647" cy="2585323"/>
          </a:xfrm>
          <a:prstGeom prst="rect">
            <a:avLst/>
          </a:prstGeom>
          <a:noFill/>
        </p:spPr>
        <p:txBody>
          <a:bodyPr wrap="none" rtlCol="0">
            <a:spAutoFit/>
          </a:bodyPr>
          <a:lstStyle/>
          <a:p>
            <a:pPr>
              <a:lnSpc>
                <a:spcPct val="150000"/>
              </a:lnSpc>
            </a:pPr>
            <a:r>
              <a:rPr lang="en-US" sz="2400" dirty="0"/>
              <a:t>ax -&gt; </a:t>
            </a:r>
            <a:r>
              <a:rPr lang="el-GR" sz="2400" dirty="0"/>
              <a:t>γ</a:t>
            </a:r>
            <a:r>
              <a:rPr lang="en-US" sz="2400" dirty="0"/>
              <a:t> </a:t>
            </a:r>
            <a:endParaRPr lang="bg-BG" sz="2400" dirty="0"/>
          </a:p>
          <a:p>
            <a:pPr>
              <a:lnSpc>
                <a:spcPct val="150000"/>
              </a:lnSpc>
            </a:pPr>
            <a:r>
              <a:rPr lang="en-US" sz="2400" dirty="0"/>
              <a:t>by + </a:t>
            </a:r>
            <a:r>
              <a:rPr lang="el-GR" sz="2400" dirty="0"/>
              <a:t>γ</a:t>
            </a:r>
            <a:r>
              <a:rPr lang="en-US" sz="2400" dirty="0"/>
              <a:t> -&gt; </a:t>
            </a:r>
            <a:r>
              <a:rPr lang="el-GR" sz="2400" dirty="0"/>
              <a:t>γ</a:t>
            </a:r>
            <a:endParaRPr lang="en-US" sz="2400" dirty="0"/>
          </a:p>
          <a:p>
            <a:pPr>
              <a:lnSpc>
                <a:spcPct val="150000"/>
              </a:lnSpc>
            </a:pPr>
            <a:r>
              <a:rPr lang="en-US" sz="2400" dirty="0" err="1"/>
              <a:t>cz</a:t>
            </a:r>
            <a:r>
              <a:rPr lang="en-US" sz="2400" dirty="0"/>
              <a:t> + </a:t>
            </a:r>
            <a:r>
              <a:rPr lang="el-GR" sz="2400" dirty="0"/>
              <a:t>γ</a:t>
            </a:r>
            <a:r>
              <a:rPr lang="en-US" sz="2400" dirty="0"/>
              <a:t> -&gt; </a:t>
            </a:r>
            <a:r>
              <a:rPr lang="el-GR" sz="2400" dirty="0"/>
              <a:t>γ</a:t>
            </a:r>
            <a:endParaRPr lang="en-US" sz="2400" dirty="0"/>
          </a:p>
          <a:p>
            <a:pPr>
              <a:lnSpc>
                <a:spcPct val="150000"/>
              </a:lnSpc>
            </a:pPr>
            <a:r>
              <a:rPr lang="el-GR" sz="2400" dirty="0"/>
              <a:t>γ</a:t>
            </a:r>
            <a:r>
              <a:rPr lang="en-US" sz="2400" dirty="0"/>
              <a:t> = </a:t>
            </a:r>
          </a:p>
          <a:p>
            <a:endParaRPr lang="en-US" dirty="0"/>
          </a:p>
        </p:txBody>
      </p:sp>
      <p:pic>
        <p:nvPicPr>
          <p:cNvPr id="5" name="Picture 2" descr="Cute Cat | Cute Kitty">
            <a:extLst>
              <a:ext uri="{FF2B5EF4-FFF2-40B4-BE49-F238E27FC236}">
                <a16:creationId xmlns:a16="http://schemas.microsoft.com/office/drawing/2014/main" id="{0E4E0D8F-1B07-75D5-1B88-CF77A32D2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545" y="5176096"/>
            <a:ext cx="743710" cy="928831"/>
          </a:xfrm>
          <a:prstGeom prst="rect">
            <a:avLst/>
          </a:prstGeom>
          <a:noFill/>
          <a:extLst>
            <a:ext uri="{909E8E84-426E-40DD-AFC4-6F175D3DCCD1}">
              <a14:hiddenFill xmlns:a14="http://schemas.microsoft.com/office/drawing/2010/main">
                <a:solidFill>
                  <a:srgbClr val="FFFFFF"/>
                </a:solidFill>
              </a14:hiddenFill>
            </a:ext>
          </a:extLst>
        </p:spPr>
      </p:pic>
      <p:sp>
        <p:nvSpPr>
          <p:cNvPr id="6" name="Текстово поле 5">
            <a:extLst>
              <a:ext uri="{FF2B5EF4-FFF2-40B4-BE49-F238E27FC236}">
                <a16:creationId xmlns:a16="http://schemas.microsoft.com/office/drawing/2014/main" id="{5DA1C544-95F7-2416-FAC3-58CD14A3AF35}"/>
              </a:ext>
            </a:extLst>
          </p:cNvPr>
          <p:cNvSpPr txBox="1"/>
          <p:nvPr/>
        </p:nvSpPr>
        <p:spPr>
          <a:xfrm>
            <a:off x="2637182" y="4352329"/>
            <a:ext cx="2568717" cy="369332"/>
          </a:xfrm>
          <a:prstGeom prst="rect">
            <a:avLst/>
          </a:prstGeom>
          <a:noFill/>
        </p:spPr>
        <p:txBody>
          <a:bodyPr wrap="none" rtlCol="0">
            <a:spAutoFit/>
          </a:bodyPr>
          <a:lstStyle/>
          <a:p>
            <a:r>
              <a:rPr lang="en-US" dirty="0">
                <a:solidFill>
                  <a:srgbClr val="FF0000"/>
                </a:solidFill>
              </a:rPr>
              <a:t>Sequential representation</a:t>
            </a:r>
          </a:p>
        </p:txBody>
      </p:sp>
      <p:pic>
        <p:nvPicPr>
          <p:cNvPr id="12" name="Picture 2" descr="Cute Cat | Cute Kitty">
            <a:extLst>
              <a:ext uri="{FF2B5EF4-FFF2-40B4-BE49-F238E27FC236}">
                <a16:creationId xmlns:a16="http://schemas.microsoft.com/office/drawing/2014/main" id="{F051B401-36F5-402D-F2AD-2CB555366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1910" y="3749481"/>
            <a:ext cx="1099914" cy="1373700"/>
          </a:xfrm>
          <a:prstGeom prst="rect">
            <a:avLst/>
          </a:prstGeom>
          <a:noFill/>
          <a:extLst>
            <a:ext uri="{909E8E84-426E-40DD-AFC4-6F175D3DCCD1}">
              <a14:hiddenFill xmlns:a14="http://schemas.microsoft.com/office/drawing/2010/main">
                <a:solidFill>
                  <a:srgbClr val="FFFFFF"/>
                </a:solidFill>
              </a14:hiddenFill>
            </a:ext>
          </a:extLst>
        </p:spPr>
      </p:pic>
      <p:sp>
        <p:nvSpPr>
          <p:cNvPr id="13" name="Текстово поле 12">
            <a:extLst>
              <a:ext uri="{FF2B5EF4-FFF2-40B4-BE49-F238E27FC236}">
                <a16:creationId xmlns:a16="http://schemas.microsoft.com/office/drawing/2014/main" id="{FB9F805D-D0EF-75CD-A09C-86DFC9181998}"/>
              </a:ext>
            </a:extLst>
          </p:cNvPr>
          <p:cNvSpPr txBox="1"/>
          <p:nvPr/>
        </p:nvSpPr>
        <p:spPr>
          <a:xfrm>
            <a:off x="7044612" y="5561045"/>
            <a:ext cx="2286588" cy="369332"/>
          </a:xfrm>
          <a:prstGeom prst="rect">
            <a:avLst/>
          </a:prstGeom>
          <a:noFill/>
        </p:spPr>
        <p:txBody>
          <a:bodyPr wrap="none" rtlCol="0">
            <a:spAutoFit/>
          </a:bodyPr>
          <a:lstStyle/>
          <a:p>
            <a:r>
              <a:rPr lang="en-US" dirty="0">
                <a:solidFill>
                  <a:srgbClr val="FF0000"/>
                </a:solidFill>
              </a:rPr>
              <a:t>Parallel representation</a:t>
            </a:r>
          </a:p>
        </p:txBody>
      </p:sp>
      <mc:AlternateContent xmlns:mc="http://schemas.openxmlformats.org/markup-compatibility/2006" xmlns:a14="http://schemas.microsoft.com/office/drawing/2010/main">
        <mc:Choice Requires="a14">
          <p:sp>
            <p:nvSpPr>
              <p:cNvPr id="15" name="Текстово поле 14">
                <a:extLst>
                  <a:ext uri="{FF2B5EF4-FFF2-40B4-BE49-F238E27FC236}">
                    <a16:creationId xmlns:a16="http://schemas.microsoft.com/office/drawing/2014/main" id="{E4AC8188-1649-CA79-901D-04F00C12992C}"/>
                  </a:ext>
                </a:extLst>
              </p:cNvPr>
              <p:cNvSpPr txBox="1"/>
              <p:nvPr/>
            </p:nvSpPr>
            <p:spPr>
              <a:xfrm>
                <a:off x="6466385" y="3581477"/>
                <a:ext cx="3088433" cy="15417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3600" i="1">
                              <a:solidFill>
                                <a:srgbClr val="836967"/>
                              </a:solidFill>
                              <a:latin typeface="Cambria Math" panose="02040503050406030204" pitchFamily="18" charset="0"/>
                            </a:rPr>
                          </m:ctrlPr>
                        </m:dPr>
                        <m:e>
                          <m:m>
                            <m:mPr>
                              <m:plcHide m:val="on"/>
                              <m:mcs>
                                <m:mc>
                                  <m:mcPr>
                                    <m:count m:val="1"/>
                                    <m:mcJc m:val="center"/>
                                  </m:mcPr>
                                </m:mc>
                              </m:mcs>
                              <m:ctrlPr>
                                <a:rPr lang="en-US" sz="3600" i="1">
                                  <a:solidFill>
                                    <a:srgbClr val="836967"/>
                                  </a:solidFill>
                                  <a:latin typeface="Cambria Math" panose="02040503050406030204" pitchFamily="18" charset="0"/>
                                </a:rPr>
                              </m:ctrlPr>
                            </m:mPr>
                            <m:mr>
                              <m:e>
                                <m:r>
                                  <a:rPr lang="en-US" sz="3600" i="1">
                                    <a:latin typeface="Cambria Math" panose="02040503050406030204" pitchFamily="18" charset="0"/>
                                  </a:rPr>
                                  <m:t>𝑥</m:t>
                                </m:r>
                              </m:e>
                            </m:mr>
                            <m:mr>
                              <m:e>
                                <m:r>
                                  <a:rPr lang="en-US" sz="3600" i="1">
                                    <a:latin typeface="Cambria Math" panose="02040503050406030204" pitchFamily="18" charset="0"/>
                                  </a:rPr>
                                  <m:t>𝑦</m:t>
                                </m:r>
                              </m:e>
                            </m:mr>
                            <m:mr>
                              <m:e>
                                <m:r>
                                  <a:rPr lang="en-US" sz="3600" b="0" i="1" smtClean="0">
                                    <a:latin typeface="Cambria Math" panose="02040503050406030204" pitchFamily="18" charset="0"/>
                                  </a:rPr>
                                  <m:t>𝑧</m:t>
                                </m:r>
                              </m:e>
                            </m:mr>
                          </m:m>
                        </m:e>
                      </m:d>
                      <m:sSup>
                        <m:sSupPr>
                          <m:ctrlPr>
                            <a:rPr lang="en-US" sz="3600" i="1">
                              <a:solidFill>
                                <a:srgbClr val="836967"/>
                              </a:solidFill>
                              <a:latin typeface="Cambria Math" panose="02040503050406030204" pitchFamily="18" charset="0"/>
                            </a:rPr>
                          </m:ctrlPr>
                        </m:sSupPr>
                        <m:e>
                          <m:d>
                            <m:dPr>
                              <m:ctrlPr>
                                <a:rPr lang="en-US" sz="3600" i="1">
                                  <a:solidFill>
                                    <a:srgbClr val="836967"/>
                                  </a:solidFill>
                                  <a:latin typeface="Cambria Math" panose="02040503050406030204" pitchFamily="18" charset="0"/>
                                </a:rPr>
                              </m:ctrlPr>
                            </m:dPr>
                            <m:e>
                              <m:m>
                                <m:mPr>
                                  <m:plcHide m:val="on"/>
                                  <m:mcs>
                                    <m:mc>
                                      <m:mcPr>
                                        <m:count m:val="1"/>
                                        <m:mcJc m:val="center"/>
                                      </m:mcPr>
                                    </m:mc>
                                  </m:mcs>
                                  <m:ctrlPr>
                                    <a:rPr lang="en-US" sz="3600" i="1">
                                      <a:solidFill>
                                        <a:srgbClr val="836967"/>
                                      </a:solidFill>
                                      <a:latin typeface="Cambria Math" panose="02040503050406030204" pitchFamily="18" charset="0"/>
                                    </a:rPr>
                                  </m:ctrlPr>
                                </m:mPr>
                                <m:mr>
                                  <m:e>
                                    <m:r>
                                      <a:rPr lang="en-US" sz="3600" i="1">
                                        <a:latin typeface="Cambria Math" panose="02040503050406030204" pitchFamily="18" charset="0"/>
                                      </a:rPr>
                                      <m:t>𝑎</m:t>
                                    </m:r>
                                  </m:e>
                                </m:mr>
                                <m:mr>
                                  <m:e>
                                    <m:r>
                                      <a:rPr lang="en-US" sz="3600" i="1">
                                        <a:latin typeface="Cambria Math" panose="02040503050406030204" pitchFamily="18" charset="0"/>
                                      </a:rPr>
                                      <m:t>𝑏</m:t>
                                    </m:r>
                                  </m:e>
                                </m:mr>
                                <m:mr>
                                  <m:e>
                                    <m:r>
                                      <a:rPr lang="en-US" sz="3600" i="1">
                                        <a:latin typeface="Cambria Math" panose="02040503050406030204" pitchFamily="18" charset="0"/>
                                      </a:rPr>
                                      <m:t>𝑐</m:t>
                                    </m:r>
                                  </m:e>
                                </m:mr>
                              </m:m>
                            </m:e>
                          </m:d>
                        </m:e>
                        <m:sup>
                          <m:r>
                            <a:rPr lang="en-US" sz="3600" i="1">
                              <a:latin typeface="Cambria Math" panose="02040503050406030204" pitchFamily="18" charset="0"/>
                            </a:rPr>
                            <m:t>𝑇</m:t>
                          </m:r>
                        </m:sup>
                      </m:sSup>
                      <m:r>
                        <a:rPr lang="en-US" sz="3600" i="0">
                          <a:latin typeface="Cambria Math" panose="02040503050406030204" pitchFamily="18" charset="0"/>
                        </a:rPr>
                        <m:t>=</m:t>
                      </m:r>
                    </m:oMath>
                  </m:oMathPara>
                </a14:m>
                <a:endParaRPr lang="en-US" dirty="0"/>
              </a:p>
            </p:txBody>
          </p:sp>
        </mc:Choice>
        <mc:Fallback xmlns="">
          <p:sp>
            <p:nvSpPr>
              <p:cNvPr id="15" name="Текстово поле 14">
                <a:extLst>
                  <a:ext uri="{FF2B5EF4-FFF2-40B4-BE49-F238E27FC236}">
                    <a16:creationId xmlns:a16="http://schemas.microsoft.com/office/drawing/2014/main" id="{E4AC8188-1649-CA79-901D-04F00C12992C}"/>
                  </a:ext>
                </a:extLst>
              </p:cNvPr>
              <p:cNvSpPr txBox="1">
                <a:spLocks noRot="1" noChangeAspect="1" noMove="1" noResize="1" noEditPoints="1" noAdjustHandles="1" noChangeArrowheads="1" noChangeShapeType="1" noTextEdit="1"/>
              </p:cNvSpPr>
              <p:nvPr/>
            </p:nvSpPr>
            <p:spPr>
              <a:xfrm>
                <a:off x="6466385" y="3581477"/>
                <a:ext cx="3088433" cy="154170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33598414"/>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2D3C2F-55A5-48C0-9D5A-95C7FF0389D0}">
  <ds:schemaRefs>
    <ds:schemaRef ds:uri="http://schemas.microsoft.com/sharepoint/v3/contenttype/forms"/>
  </ds:schemaRefs>
</ds:datastoreItem>
</file>

<file path=customXml/itemProps2.xml><?xml version="1.0" encoding="utf-8"?>
<ds:datastoreItem xmlns:ds="http://schemas.openxmlformats.org/officeDocument/2006/customXml" ds:itemID="{3791575F-4C21-47C4-8D13-EB9BE66B536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design</Template>
  <TotalTime>746</TotalTime>
  <Words>2462</Words>
  <Application>Microsoft Office PowerPoint</Application>
  <PresentationFormat>Widescreen</PresentationFormat>
  <Paragraphs>174</Paragraphs>
  <Slides>21</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-apple-system</vt:lpstr>
      <vt:lpstr>Arial</vt:lpstr>
      <vt:lpstr>Calibri</vt:lpstr>
      <vt:lpstr>Cambria Math</vt:lpstr>
      <vt:lpstr>Corbel</vt:lpstr>
      <vt:lpstr>Gill Sans MT</vt:lpstr>
      <vt:lpstr>KaTeX_Main</vt:lpstr>
      <vt:lpstr>KaTeX_Math</vt:lpstr>
      <vt:lpstr>NimbusRomNo9L-Medi</vt:lpstr>
      <vt:lpstr>Söhne</vt:lpstr>
      <vt:lpstr>source-serif-pro</vt:lpstr>
      <vt:lpstr>Wingdings 2</vt:lpstr>
      <vt:lpstr>Custom</vt:lpstr>
      <vt:lpstr>Retentive network</vt:lpstr>
      <vt:lpstr>The most common architectures used for llms</vt:lpstr>
      <vt:lpstr>What is a retentive network?</vt:lpstr>
      <vt:lpstr>Introduction to Rnns (Recurrent neural networks)</vt:lpstr>
      <vt:lpstr>Gradient descent</vt:lpstr>
      <vt:lpstr>Introduction to transformers</vt:lpstr>
      <vt:lpstr>What is a retentive network?</vt:lpstr>
      <vt:lpstr>What is a retentive network?</vt:lpstr>
      <vt:lpstr>Understanding the math behind everything</vt:lpstr>
      <vt:lpstr>Understanding the math behind everything</vt:lpstr>
      <vt:lpstr>Understanding the math behind everything</vt:lpstr>
      <vt:lpstr>Understanding the math behind everything</vt:lpstr>
      <vt:lpstr>Parallel vs recurrent representation</vt:lpstr>
      <vt:lpstr>Understanding the math behind everything</vt:lpstr>
      <vt:lpstr>Architecture</vt:lpstr>
      <vt:lpstr>Architecture</vt:lpstr>
      <vt:lpstr>Experiments</vt:lpstr>
      <vt:lpstr>Experiments: Comparison with the Transformer</vt:lpstr>
      <vt:lpstr>Experiments: Comparison with Transformer Variants</vt:lpstr>
      <vt:lpstr>Research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Retentive network</dc:title>
  <dc:creator>Милица Мирославова Иванова</dc:creator>
  <cp:lastModifiedBy>Милица Мирославова Иванова</cp:lastModifiedBy>
  <cp:revision>19</cp:revision>
  <dcterms:created xsi:type="dcterms:W3CDTF">2024-03-24T10:50:20Z</dcterms:created>
  <dcterms:modified xsi:type="dcterms:W3CDTF">2024-06-27T16:11:03Z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